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8" r:id="rId1"/>
    <p:sldMasterId id="2147483746" r:id="rId2"/>
  </p:sldMasterIdLst>
  <p:notesMasterIdLst>
    <p:notesMasterId r:id="rId29"/>
  </p:notesMasterIdLst>
  <p:sldIdLst>
    <p:sldId id="336" r:id="rId3"/>
    <p:sldId id="545" r:id="rId4"/>
    <p:sldId id="295" r:id="rId5"/>
    <p:sldId id="296" r:id="rId6"/>
    <p:sldId id="488" r:id="rId7"/>
    <p:sldId id="489" r:id="rId8"/>
    <p:sldId id="490" r:id="rId9"/>
    <p:sldId id="496" r:id="rId10"/>
    <p:sldId id="498" r:id="rId11"/>
    <p:sldId id="497" r:id="rId12"/>
    <p:sldId id="493" r:id="rId13"/>
    <p:sldId id="494" r:id="rId14"/>
    <p:sldId id="507" r:id="rId15"/>
    <p:sldId id="508" r:id="rId16"/>
    <p:sldId id="509" r:id="rId17"/>
    <p:sldId id="505" r:id="rId18"/>
    <p:sldId id="506" r:id="rId19"/>
    <p:sldId id="548" r:id="rId20"/>
    <p:sldId id="549" r:id="rId21"/>
    <p:sldId id="550" r:id="rId22"/>
    <p:sldId id="551" r:id="rId23"/>
    <p:sldId id="552" r:id="rId24"/>
    <p:sldId id="554" r:id="rId25"/>
    <p:sldId id="553" r:id="rId26"/>
    <p:sldId id="555" r:id="rId27"/>
    <p:sldId id="516" r:id="rId2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pos="3120">
          <p15:clr>
            <a:srgbClr val="A4A3A4"/>
          </p15:clr>
        </p15:guide>
        <p15:guide id="4" pos="315">
          <p15:clr>
            <a:srgbClr val="A4A3A4"/>
          </p15:clr>
        </p15:guide>
        <p15:guide id="5" pos="761">
          <p15:clr>
            <a:srgbClr val="A4A3A4"/>
          </p15:clr>
        </p15:guide>
        <p15:guide id="6" pos="6019">
          <p15:clr>
            <a:srgbClr val="A4A3A4"/>
          </p15:clr>
        </p15:guide>
        <p15:guide id="7" pos="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E7F6FF"/>
    <a:srgbClr val="FF6600"/>
    <a:srgbClr val="00FFFF"/>
    <a:srgbClr val="286398"/>
    <a:srgbClr val="337CBF"/>
    <a:srgbClr val="64A1D6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61272" autoAdjust="0"/>
  </p:normalViewPr>
  <p:slideViewPr>
    <p:cSldViewPr>
      <p:cViewPr varScale="1">
        <p:scale>
          <a:sx n="103" d="100"/>
          <a:sy n="103" d="100"/>
        </p:scale>
        <p:origin x="1566" y="102"/>
      </p:cViewPr>
      <p:guideLst>
        <p:guide orient="horz" pos="4020"/>
        <p:guide orient="horz" pos="935"/>
        <p:guide pos="3120"/>
        <p:guide pos="315"/>
        <p:guide pos="761"/>
        <p:guide pos="6019"/>
        <p:guide pos="535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F015-FCCE-43B8-8FDD-8FD5D582C810}" type="datetimeFigureOut">
              <a:rPr lang="ko-KR" altLang="en-US" smtClean="0"/>
              <a:pPr/>
              <a:t>2026-05-21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ACD05-3888-440C-9A52-A90771E51B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3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218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E4CF13-1A63-4CD1-AC31-1405B39A6CA4}" type="slidenum">
              <a:rPr lang="en-US" altLang="ko-KR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</a:rPr>
              <a:pPr eaLnBrk="1" hangingPunct="1"/>
              <a:t>1</a:t>
            </a:fld>
            <a:endParaRPr lang="en-US" altLang="ko-KR">
              <a:solidFill>
                <a:srgbClr val="000000"/>
              </a:solidFill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29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31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27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76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45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7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15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252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9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19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39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12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08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74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19125"/>
            <a:ext cx="10842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 bwMode="gray">
          <a:xfrm>
            <a:off x="2231136" y="2286000"/>
            <a:ext cx="6355080" cy="740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en-US"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 bwMode="gray">
          <a:xfrm>
            <a:off x="2231136" y="3399536"/>
            <a:ext cx="635508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lang="en-US"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3238" y="719138"/>
            <a:ext cx="9021762" cy="1531188"/>
          </a:xfrm>
        </p:spPr>
        <p:txBody>
          <a:bodyPr/>
          <a:lstStyle>
            <a:lvl1pPr>
              <a:defRPr sz="1500" baseline="0">
                <a:solidFill>
                  <a:srgbClr val="0000FF"/>
                </a:solidFill>
              </a:defRPr>
            </a:lvl1pPr>
            <a:lvl3pPr>
              <a:defRPr sz="1300" b="0"/>
            </a:lvl3pPr>
            <a:lvl4pPr>
              <a:defRPr sz="1300" b="0"/>
            </a:lvl4pPr>
            <a:lvl5pPr>
              <a:defRPr sz="1300" b="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Log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4" y="2715690"/>
            <a:ext cx="5372629" cy="14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6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DS\바탕 화면\제안서-흐리게수정.png"/>
          <p:cNvPicPr>
            <a:picLocks noChangeAspect="1" noChangeArrowheads="1"/>
          </p:cNvPicPr>
          <p:nvPr userDrawn="1"/>
        </p:nvPicPr>
        <p:blipFill>
          <a:blip r:embed="rId3" cstate="print"/>
          <a:srcRect r="39070"/>
          <a:stretch>
            <a:fillRect/>
          </a:stretch>
        </p:blipFill>
        <p:spPr bwMode="auto">
          <a:xfrm>
            <a:off x="0" y="3832098"/>
            <a:ext cx="3563888" cy="3025902"/>
          </a:xfrm>
          <a:prstGeom prst="rect">
            <a:avLst/>
          </a:prstGeom>
          <a:noFill/>
        </p:spPr>
      </p:pic>
      <p:sp>
        <p:nvSpPr>
          <p:cNvPr id="12" name="제목 개체 틀 11"/>
          <p:cNvSpPr>
            <a:spLocks noGrp="1"/>
          </p:cNvSpPr>
          <p:nvPr>
            <p:ph type="title"/>
          </p:nvPr>
        </p:nvSpPr>
        <p:spPr>
          <a:xfrm>
            <a:off x="495300" y="19259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911035" y="4293096"/>
            <a:ext cx="20809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4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31DF5-50E4-837A-A568-E5A94279023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77263" y="6642100"/>
            <a:ext cx="1300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- Corning (L4)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>
        <a:defRPr sz="3400" b="1">
          <a:latin typeface="맑은 고딕" pitchFamily="50" charset="-127"/>
          <a:ea typeface="맑은 고딕" pitchFamily="50" charset="-127"/>
        </a:defRPr>
      </a:lvl1pPr>
    </p:titleStyle>
    <p:bodyStyle>
      <a:lvl5pPr algn="ctr">
        <a:defRPr b="1">
          <a:latin typeface="맑은 고딕" pitchFamily="50" charset="-127"/>
          <a:ea typeface="맑은 고딕" pitchFamily="50" charset="-127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74" descr="그레이바탕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3188"/>
            <a:ext cx="990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88913"/>
            <a:ext cx="2949575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4" name="Rectangle 3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19138"/>
            <a:ext cx="9021762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584200"/>
            <a:ext cx="9266238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11675" y="6523038"/>
            <a:ext cx="931863" cy="244475"/>
          </a:xfrm>
          <a:prstGeom prst="rect">
            <a:avLst/>
          </a:prstGeom>
          <a:ln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000000"/>
                </a:solidFill>
                <a:sym typeface="Wingdings" pitchFamily="2" charset="2"/>
              </a:rPr>
              <a:t>- </a:t>
            </a:r>
            <a:fld id="{E321B02F-38D6-481B-82FC-F5CB21656807}" type="slidenum">
              <a:rPr kumimoji="1" lang="en-US" altLang="ko-KR" sz="1000" smtClean="0">
                <a:solidFill>
                  <a:srgbClr val="000000"/>
                </a:solidFill>
                <a:sym typeface="Wingdings" pitchFamily="2" charset="2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1000" dirty="0">
                <a:solidFill>
                  <a:srgbClr val="000000"/>
                </a:solidFill>
                <a:sym typeface="Wingdings" pitchFamily="2" charset="2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2C3D5-D72D-B17E-47C7-305FE2A3DA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77263" y="6642100"/>
            <a:ext cx="1300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- Corning (L4)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1" r:id="rId2"/>
  </p:sldLayoutIdLst>
  <p:transition>
    <p:split orient="vert"/>
  </p:transition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9pPr>
    </p:titleStyle>
    <p:bodyStyle>
      <a:lvl1pPr marL="263525" indent="-263525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o"/>
        <a:defRPr kumimoji="1" sz="1500" b="1">
          <a:solidFill>
            <a:srgbClr val="0000FF"/>
          </a:solidFill>
          <a:latin typeface="+mn-lt"/>
          <a:ea typeface="+mn-ea"/>
          <a:cs typeface="+mn-cs"/>
        </a:defRPr>
      </a:lvl1pPr>
      <a:lvl2pPr marL="622300" indent="-176213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000000"/>
          </a:solidFill>
          <a:latin typeface="+mn-lt"/>
          <a:ea typeface="+mn-ea"/>
          <a:cs typeface="+mn-cs"/>
        </a:defRPr>
      </a:lvl2pPr>
      <a:lvl3pPr marL="990600" indent="-179388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kumimoji="1" sz="1300" b="0">
          <a:solidFill>
            <a:srgbClr val="000000"/>
          </a:solidFill>
          <a:latin typeface="+mn-lt"/>
          <a:ea typeface="+mn-ea"/>
          <a:cs typeface="+mn-cs"/>
        </a:defRPr>
      </a:lvl3pPr>
      <a:lvl4pPr marL="1349375" indent="-179388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kumimoji="1" sz="1300" b="0">
          <a:solidFill>
            <a:srgbClr val="000000"/>
          </a:solidFill>
          <a:latin typeface="+mn-lt"/>
          <a:ea typeface="+mn-ea"/>
          <a:cs typeface="+mn-cs"/>
        </a:defRPr>
      </a:lvl4pPr>
      <a:lvl5pPr marL="1703388" indent="-179388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5pPr>
      <a:lvl6pPr marL="21605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6pPr>
      <a:lvl7pPr marL="26177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7pPr>
      <a:lvl8pPr marL="30749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8pPr>
      <a:lvl9pPr marL="35321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969628" y="2008978"/>
            <a:ext cx="6845171" cy="1136983"/>
          </a:xfr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ko-KR" altLang="en-US" sz="2800" b="0" dirty="0"/>
              <a:t>외부</a:t>
            </a:r>
            <a:r>
              <a:rPr lang="en-US" altLang="ko-KR" sz="2800" b="0" dirty="0"/>
              <a:t>niceView </a:t>
            </a:r>
            <a:r>
              <a:rPr lang="ko-KR" altLang="en-US" sz="2800" b="0" dirty="0"/>
              <a:t>접속 가이드</a:t>
            </a:r>
            <a:br>
              <a:rPr lang="en-US" altLang="ko-KR" b="1" cap="all" dirty="0">
                <a:ln w="0"/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b="1" cap="all" dirty="0">
              <a:ln w="0"/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 bwMode="gray">
          <a:xfrm>
            <a:off x="1969628" y="3561130"/>
            <a:ext cx="6355080" cy="19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5364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0728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60929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145731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코닝정밀소재</a:t>
            </a:r>
            <a:b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2026. 5. 21</a:t>
            </a:r>
            <a:endParaRPr lang="ko-KR" altLang="en-US" b="1" cap="all" dirty="0">
              <a:ln w="0"/>
              <a:effectLst>
                <a:reflection blurRad="12700" stA="50000" endPos="50000" dist="5000" dir="5400000" sy="-100000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31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92033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 상단의 톱니바퀴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아이콘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또는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버튼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클릭 후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618606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4. </a:t>
            </a:r>
            <a:r>
              <a:rPr lang="ko-KR" altLang="en-US" dirty="0"/>
              <a:t>신뢰할 수 있는 사이트 추가  </a:t>
            </a:r>
            <a:r>
              <a:rPr lang="en-US" altLang="ko-KR" dirty="0"/>
              <a:t>- (1)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51387" t="4222" r="32636" b="50606"/>
          <a:stretch/>
        </p:blipFill>
        <p:spPr>
          <a:xfrm>
            <a:off x="1352600" y="1700808"/>
            <a:ext cx="4824536" cy="38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3044816" y="5165075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3368824" y="5195944"/>
            <a:ext cx="22322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698801201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84251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tab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아이콘 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484784"/>
            <a:ext cx="4196659" cy="42839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618606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4. </a:t>
            </a:r>
            <a:r>
              <a:rPr lang="ko-KR" altLang="en-US" dirty="0"/>
              <a:t>신뢰할 수 있는 사이트 추가  </a:t>
            </a:r>
            <a:r>
              <a:rPr lang="en-US" altLang="ko-KR" dirty="0"/>
              <a:t>- (2)</a:t>
            </a:r>
            <a:endParaRPr lang="ko-KR" altLang="en-US" dirty="0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1956959" y="1697292"/>
            <a:ext cx="403753" cy="20135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017818" y="2220862"/>
            <a:ext cx="624085" cy="4920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4487024" y="2727216"/>
            <a:ext cx="826016" cy="2460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Oval 42"/>
          <p:cNvSpPr>
            <a:spLocks noChangeArrowheads="1"/>
          </p:cNvSpPr>
          <p:nvPr/>
        </p:nvSpPr>
        <p:spPr bwMode="auto">
          <a:xfrm>
            <a:off x="2040718" y="1366667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3259304" y="1877381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4774032" y="2416158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6977074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81399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en-US" altLang="ko-KR" sz="1000" dirty="0"/>
                        <a:t>http://*.corningcpm.com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입력하고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버튼을 누른다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73" y="1933857"/>
            <a:ext cx="4711955" cy="328888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618606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4. </a:t>
            </a:r>
            <a:r>
              <a:rPr lang="ko-KR" altLang="en-US" dirty="0"/>
              <a:t>신뢰할 수 있는 사이트 추가  </a:t>
            </a:r>
            <a:r>
              <a:rPr lang="en-US" altLang="ko-KR" dirty="0"/>
              <a:t>- (3)</a:t>
            </a:r>
            <a:endParaRPr lang="ko-KR" altLang="en-US" dirty="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758813" y="2720219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590526" y="3039499"/>
            <a:ext cx="3290465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972524" y="3009503"/>
            <a:ext cx="916580" cy="29792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5304814" y="2720219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319" y="3092772"/>
            <a:ext cx="224056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dirty="0"/>
              <a:t>http://*.corningcpm.com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24732274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설정 메뉴 진입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 상단의 톱니바퀴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아이콘을 클릭 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51387" t="4222" r="32636" b="50606"/>
          <a:stretch/>
        </p:blipFill>
        <p:spPr>
          <a:xfrm>
            <a:off x="1352600" y="1700808"/>
            <a:ext cx="4824536" cy="38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01313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5. ActiveX </a:t>
            </a:r>
            <a:r>
              <a:rPr lang="ko-KR" altLang="en-US" dirty="0"/>
              <a:t>보안 설정 </a:t>
            </a:r>
            <a:r>
              <a:rPr lang="en-US" altLang="ko-KR" dirty="0"/>
              <a:t>– (1)</a:t>
            </a:r>
            <a:endParaRPr lang="ko-KR" altLang="en-US" dirty="0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3044816" y="5165075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68824" y="5195944"/>
            <a:ext cx="22322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86823557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99437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설정 메뉴 진입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tab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클릭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사이트” 아이콘 클릭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 지정 수준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버튼 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01313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5. ActiveX </a:t>
            </a:r>
            <a:r>
              <a:rPr lang="ko-KR" altLang="en-US" dirty="0"/>
              <a:t>보안 설정 </a:t>
            </a:r>
            <a:r>
              <a:rPr lang="en-US" altLang="ko-KR" dirty="0"/>
              <a:t>– (2)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484784"/>
            <a:ext cx="4196659" cy="4283908"/>
          </a:xfrm>
          <a:prstGeom prst="rect">
            <a:avLst/>
          </a:prstGeom>
        </p:spPr>
      </p:pic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1956959" y="1697292"/>
            <a:ext cx="403753" cy="20135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3017818" y="2220862"/>
            <a:ext cx="624085" cy="4920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2774602" y="4356510"/>
            <a:ext cx="1572953" cy="2460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2040718" y="1366667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3259304" y="1877381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3061611" y="4045452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8946106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설정 변경 저장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서명 안 된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ActiveX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컨트롤 다운로드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항목의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 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87" y="1504575"/>
            <a:ext cx="4591050" cy="41338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01313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5. ActiveX </a:t>
            </a:r>
            <a:r>
              <a:rPr lang="ko-KR" altLang="en-US" dirty="0"/>
              <a:t>보안 설정 </a:t>
            </a:r>
            <a:r>
              <a:rPr lang="en-US" altLang="ko-KR" dirty="0"/>
              <a:t>– (3)</a:t>
            </a:r>
            <a:endParaRPr lang="ko-KR" altLang="en-US" dirty="0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1723504" y="311076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2036911" y="3164617"/>
            <a:ext cx="4320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4167103" y="4865341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3849231" y="5229200"/>
            <a:ext cx="887745" cy="21602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203793415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11224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열려있는 모든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 닫기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변경된 설정을 적용시키기 위해 열려있는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모든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창을 닫는다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145447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6. </a:t>
            </a:r>
            <a:r>
              <a:rPr lang="en-US" altLang="ko-KR" dirty="0" err="1"/>
              <a:t>niceView</a:t>
            </a:r>
            <a:r>
              <a:rPr lang="en-US" altLang="ko-KR" dirty="0"/>
              <a:t> </a:t>
            </a:r>
            <a:r>
              <a:rPr lang="ko-KR" altLang="en-US" dirty="0"/>
              <a:t>접속  </a:t>
            </a:r>
            <a:r>
              <a:rPr lang="en-US" altLang="ko-KR" dirty="0"/>
              <a:t>– (1)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970863"/>
            <a:ext cx="4151954" cy="3330345"/>
          </a:xfrm>
          <a:prstGeom prst="rect">
            <a:avLst/>
          </a:prstGeom>
        </p:spPr>
      </p:pic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5361399" y="166139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5392931" y="1968660"/>
            <a:ext cx="191514" cy="13277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71614042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34263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재접속하여 필수 프로그램 설치 및 시스템 로드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실행한다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(64bit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사용자는 앞서 만든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바로가기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아이콘 사용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접속 하면 필수 프로그램을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자동으로 설치 할 것이다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설치 중간에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설치 허용 등의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대화창이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나오면 모두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클릭하도록 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145447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6. </a:t>
            </a:r>
            <a:r>
              <a:rPr lang="en-US" altLang="ko-KR" dirty="0" err="1"/>
              <a:t>niceView</a:t>
            </a:r>
            <a:r>
              <a:rPr lang="en-US" altLang="ko-KR" dirty="0"/>
              <a:t> </a:t>
            </a:r>
            <a:r>
              <a:rPr lang="ko-KR" altLang="en-US" dirty="0"/>
              <a:t>접속  </a:t>
            </a:r>
            <a:r>
              <a:rPr lang="en-US" altLang="ko-KR" dirty="0"/>
              <a:t>– (2)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364357"/>
            <a:ext cx="3165723" cy="2779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3452589"/>
            <a:ext cx="4286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4880992" y="5013176"/>
            <a:ext cx="693366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5260612" y="4761176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굽은 화살표 4"/>
          <p:cNvSpPr/>
          <p:nvPr/>
        </p:nvSpPr>
        <p:spPr bwMode="auto">
          <a:xfrm rot="5400000">
            <a:off x="3981393" y="2857587"/>
            <a:ext cx="432048" cy="432048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1908464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35924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브라우저의 설정화면으로 이동한다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브라우저를 실행한다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브러우저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우측 상단의 메뉴를 클릭한다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설정 메뉴를 선택한다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499436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- 1. Edge</a:t>
            </a:r>
            <a:r>
              <a:rPr lang="ko-KR" altLang="en-US"/>
              <a:t>설정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" y="1365339"/>
            <a:ext cx="6321152" cy="370040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6574971" y="1510775"/>
            <a:ext cx="272927" cy="484958"/>
            <a:chOff x="5033554" y="2790935"/>
            <a:chExt cx="272927" cy="484958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5043657" y="3023893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33554" y="2790935"/>
              <a:ext cx="272927" cy="21352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6539225" y="4486667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41967" y="4458951"/>
            <a:ext cx="1965350" cy="30463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657350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64380"/>
              </p:ext>
            </p:extLst>
          </p:nvPr>
        </p:nvGraphicFramePr>
        <p:xfrm>
          <a:off x="400016" y="813436"/>
          <a:ext cx="9145016" cy="5414625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</a:t>
                      </a:r>
                      <a:r>
                        <a:rPr kumimoji="1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Exploter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모드를 활성화하고 페이지를 등록한다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왼쪽 메뉴에서 기본 브라우저를 선택한다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허용으로 변경한다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추가를 클릭하고 아래의 사이트 입력한다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http://srm.corningcpm.com:1152/ssoeWebApp/login/startExt.do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  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버튼을 눌러 완료한다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5.   3, 4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단계를 다시 진행하고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URL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입력에 아래 주소를 사용한다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http://srm.corningcpm.com:1152/ssoeWebApp/login/goInstall.do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https://srm.corningcpm.com:11152/ssoeWebApp/login/startExt.do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https://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srm.corningcpm.com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:11152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/ssoeWebApp/login/goInstall.do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499436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- 1. Edge</a:t>
            </a:r>
            <a:r>
              <a:rPr lang="ko-KR" altLang="en-US"/>
              <a:t>설정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6" y="1340768"/>
            <a:ext cx="6303160" cy="264015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461554" y="2852936"/>
            <a:ext cx="1515292" cy="274482"/>
            <a:chOff x="5033554" y="2790935"/>
            <a:chExt cx="1515292" cy="274482"/>
          </a:xfrm>
        </p:grpSpPr>
        <p:sp>
          <p:nvSpPr>
            <p:cNvPr id="10" name="직사각형 9"/>
            <p:cNvSpPr/>
            <p:nvPr/>
          </p:nvSpPr>
          <p:spPr>
            <a:xfrm>
              <a:off x="5033554" y="2790935"/>
              <a:ext cx="1515292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6271565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122125" y="2926959"/>
            <a:ext cx="631371" cy="274482"/>
            <a:chOff x="5917474" y="2790935"/>
            <a:chExt cx="631371" cy="274482"/>
          </a:xfrm>
        </p:grpSpPr>
        <p:sp>
          <p:nvSpPr>
            <p:cNvPr id="14" name="직사각형 13"/>
            <p:cNvSpPr/>
            <p:nvPr/>
          </p:nvSpPr>
          <p:spPr>
            <a:xfrm>
              <a:off x="5917474" y="2790935"/>
              <a:ext cx="631371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6271565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121052" y="3407860"/>
            <a:ext cx="631371" cy="274482"/>
            <a:chOff x="5917474" y="2790935"/>
            <a:chExt cx="631371" cy="274482"/>
          </a:xfrm>
        </p:grpSpPr>
        <p:sp>
          <p:nvSpPr>
            <p:cNvPr id="18" name="직사각형 17"/>
            <p:cNvSpPr/>
            <p:nvPr/>
          </p:nvSpPr>
          <p:spPr>
            <a:xfrm>
              <a:off x="5917474" y="2790935"/>
              <a:ext cx="631371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5917474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848" y="4226289"/>
            <a:ext cx="2186668" cy="1118070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3728864" y="4970938"/>
            <a:ext cx="1027360" cy="252000"/>
            <a:chOff x="5521486" y="2873562"/>
            <a:chExt cx="1027360" cy="252000"/>
          </a:xfrm>
        </p:grpSpPr>
        <p:sp>
          <p:nvSpPr>
            <p:cNvPr id="29" name="직사각형 28"/>
            <p:cNvSpPr/>
            <p:nvPr/>
          </p:nvSpPr>
          <p:spPr>
            <a:xfrm>
              <a:off x="5521486" y="2873562"/>
              <a:ext cx="1027360" cy="25200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6216525" y="287356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202583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352635" y="2165407"/>
            <a:ext cx="265024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400" b="1" dirty="0">
                <a:latin typeface="맑은 고딕" pitchFamily="50" charset="-127"/>
                <a:ea typeface="맑은 고딕" pitchFamily="50" charset="-127"/>
                <a:cs typeface="바른돋움OTF 1"/>
              </a:rPr>
              <a:t>정보 보안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02" y="75415"/>
            <a:ext cx="2422165" cy="67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 txBox="1">
            <a:spLocks/>
          </p:cNvSpPr>
          <p:nvPr/>
        </p:nvSpPr>
        <p:spPr bwMode="gray">
          <a:xfrm>
            <a:off x="2363660" y="2642402"/>
            <a:ext cx="468643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본 프레젠테이션은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  <a:cs typeface="바른돋움OTF 1"/>
              </a:rPr>
              <a:t>코닝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 대외비 정보를 포함하고 있으며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관련자에게만 공유될 수 있습니다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본 자료의 전체 혹은 일부분은 어떠한 형태나 수단으로든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어떠한 개인이나 조직에 의해서도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  <a:cs typeface="바른돋움OTF 1"/>
              </a:rPr>
              <a:t>코닝의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 승인 없이 배포되어서는 안됩니다</a:t>
            </a:r>
            <a:r>
              <a:rPr lang="en-US" altLang="ko-KR" sz="16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바른돋움OTF 1"/>
              </a:rPr>
              <a:t>.</a:t>
            </a:r>
            <a:endParaRPr lang="en-US" altLang="ko-KR" sz="1600" dirty="0">
              <a:latin typeface="맑은 고딕" pitchFamily="50" charset="-127"/>
              <a:ea typeface="맑은 고딕" pitchFamily="50" charset="-127"/>
              <a:cs typeface="바른돋움OTF 1"/>
            </a:endParaRPr>
          </a:p>
        </p:txBody>
      </p:sp>
    </p:spTree>
    <p:extLst>
      <p:ext uri="{BB962C8B-B14F-4D97-AF65-F5344CB8AC3E}">
        <p14:creationId xmlns:p14="http://schemas.microsoft.com/office/powerpoint/2010/main" val="118175822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7269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브라우저의 설정 결과를 확인한다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설정 결과를 확인한다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네 개 사이트가 등록되었는지 확인한다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브라우저를 닫는다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499436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- 1. Edge</a:t>
            </a:r>
            <a:r>
              <a:rPr lang="ko-KR" altLang="en-US"/>
              <a:t>설정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B2BA65F-4F48-11A4-28F0-16A3FDBD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7" y="1551122"/>
            <a:ext cx="6255720" cy="346205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67125FF2-8121-068B-C7CA-F67FB1F7BA36}"/>
              </a:ext>
            </a:extLst>
          </p:cNvPr>
          <p:cNvGrpSpPr/>
          <p:nvPr/>
        </p:nvGrpSpPr>
        <p:grpSpPr>
          <a:xfrm>
            <a:off x="2504039" y="3554000"/>
            <a:ext cx="4249161" cy="955120"/>
            <a:chOff x="2504039" y="3554000"/>
            <a:chExt cx="4249161" cy="955120"/>
          </a:xfrm>
        </p:grpSpPr>
        <p:sp>
          <p:nvSpPr>
            <p:cNvPr id="10" name="직사각형 9"/>
            <p:cNvSpPr/>
            <p:nvPr/>
          </p:nvSpPr>
          <p:spPr>
            <a:xfrm>
              <a:off x="2504039" y="3554000"/>
              <a:ext cx="4249161" cy="95512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6177136" y="407707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318B10C-93B6-ED5A-2F13-B986DE956962}"/>
              </a:ext>
            </a:extLst>
          </p:cNvPr>
          <p:cNvGrpSpPr/>
          <p:nvPr/>
        </p:nvGrpSpPr>
        <p:grpSpPr>
          <a:xfrm>
            <a:off x="5817096" y="2973651"/>
            <a:ext cx="962232" cy="277151"/>
            <a:chOff x="5817096" y="2973651"/>
            <a:chExt cx="962232" cy="277151"/>
          </a:xfrm>
        </p:grpSpPr>
        <p:sp>
          <p:nvSpPr>
            <p:cNvPr id="27" name="직사각형 26"/>
            <p:cNvSpPr/>
            <p:nvPr/>
          </p:nvSpPr>
          <p:spPr>
            <a:xfrm>
              <a:off x="6131256" y="2973651"/>
              <a:ext cx="648072" cy="276497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5817096" y="2996952"/>
              <a:ext cx="258666" cy="25385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324371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65672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정밀소재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포탈에 접속한다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브라우저를 실행한다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주소창에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아래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사이트 주소를 복사하여 붙여 넣고 접속한다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https://www.corning.com/kr/ko/sustainability/processes/supply-chain-social-responsibility/suppliers.html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3.   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협력사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포탈에 접속한다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015603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- 2. </a:t>
            </a:r>
            <a:r>
              <a:rPr lang="ko-KR" altLang="en-US"/>
              <a:t>프로그램 설치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1388388"/>
            <a:ext cx="6249962" cy="307397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306286" y="1498422"/>
            <a:ext cx="3535843" cy="252000"/>
            <a:chOff x="5033555" y="2761164"/>
            <a:chExt cx="3535843" cy="25200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33555" y="2790935"/>
              <a:ext cx="3222172" cy="2135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5855987" y="3717032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487218" y="3717032"/>
            <a:ext cx="1329878" cy="232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34406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1492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포탈에서 사용할 프로그램을 설치한다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눌러 창을 닫는다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클릭하여 설치한다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설치 중 아래 유사한 화 창이 표시될 경우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“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예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”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를 클릭한다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015603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- 2. </a:t>
            </a:r>
            <a:r>
              <a:rPr lang="ko-KR" altLang="en-US"/>
              <a:t>프로그램 설치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1340768"/>
            <a:ext cx="6283612" cy="388843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5252080" y="5003326"/>
            <a:ext cx="794947" cy="252000"/>
            <a:chOff x="7774451" y="2761164"/>
            <a:chExt cx="794947" cy="25200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4451" y="2790935"/>
              <a:ext cx="481276" cy="2135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953000" y="3627819"/>
            <a:ext cx="773312" cy="252000"/>
            <a:chOff x="4953000" y="3610402"/>
            <a:chExt cx="773312" cy="252000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5474312" y="361040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53000" y="3620087"/>
              <a:ext cx="465782" cy="23263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249" y="2814737"/>
            <a:ext cx="1821166" cy="14833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938" y="4491062"/>
            <a:ext cx="1800476" cy="127652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273834" y="3972784"/>
            <a:ext cx="847517" cy="232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273834" y="5435824"/>
            <a:ext cx="847517" cy="232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521542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69310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포탈에서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사용할 프로그램이 설치되었는지 확인한다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시작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설정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앱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화면으로 이동한다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(Windows 10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사용자는 메뉴 위치나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화면이 조금 다를 수 있음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정렬기준을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설치 날짜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변경한다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두 개의 프로그램이 설치되었는지 확인한다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170821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- 3. </a:t>
            </a:r>
            <a:r>
              <a:rPr lang="ko-KR" altLang="en-US"/>
              <a:t>설치 확인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1" y="1392870"/>
            <a:ext cx="6177136" cy="359489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4376936" y="3548994"/>
            <a:ext cx="921154" cy="252000"/>
            <a:chOff x="7648244" y="2761164"/>
            <a:chExt cx="921154" cy="25200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648244" y="2790935"/>
              <a:ext cx="607483" cy="2135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23941" y="3357852"/>
            <a:ext cx="1597023" cy="252000"/>
            <a:chOff x="4129289" y="3610402"/>
            <a:chExt cx="1597023" cy="252000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5474312" y="361040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129289" y="3620086"/>
              <a:ext cx="1289493" cy="242315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377440" y="4023611"/>
            <a:ext cx="2228318" cy="809646"/>
            <a:chOff x="6341080" y="2761164"/>
            <a:chExt cx="2228318" cy="809646"/>
          </a:xfrm>
        </p:grpSpPr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341080" y="2790935"/>
              <a:ext cx="1914647" cy="779875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644947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61124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포탈을 실행한다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실행을 클릭하여 접속한다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759123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- 4. </a:t>
            </a:r>
            <a:r>
              <a:rPr lang="ko-KR" altLang="en-US"/>
              <a:t>사이트 접속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9" y="1379840"/>
            <a:ext cx="6249144" cy="374948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640632" y="4907097"/>
            <a:ext cx="866247" cy="252000"/>
            <a:chOff x="4860065" y="3610402"/>
            <a:chExt cx="866247" cy="252000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5474312" y="361040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860065" y="3620087"/>
              <a:ext cx="558717" cy="23263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7195623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2428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포탈을 실행한다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좌측과 같은 화면이 표시되는지 확인한다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759123" cy="380480"/>
          </a:xfrm>
        </p:spPr>
        <p:txBody>
          <a:bodyPr/>
          <a:lstStyle/>
          <a:p>
            <a:pPr lvl="2"/>
            <a:r>
              <a:rPr lang="en-US" altLang="ko-KR" dirty="0"/>
              <a:t>III. </a:t>
            </a:r>
            <a:r>
              <a:rPr lang="en-US" altLang="ko-KR" dirty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- 4. </a:t>
            </a:r>
            <a:r>
              <a:rPr lang="ko-KR" altLang="en-US"/>
              <a:t>사이트 접속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340768"/>
            <a:ext cx="5889922" cy="45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087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16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8367" cy="380480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816" y="1268760"/>
            <a:ext cx="4104456" cy="3888432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noAutofit/>
          </a:bodyPr>
          <a:lstStyle/>
          <a:p>
            <a:pPr marL="360363" indent="-360363">
              <a:lnSpc>
                <a:spcPct val="120000"/>
              </a:lnSpc>
              <a:buFont typeface="+mj-lt"/>
              <a:buAutoNum type="romanUcPeriod"/>
            </a:pPr>
            <a:r>
              <a:rPr lang="ko-KR" altLang="en-US" b="1" dirty="0">
                <a:latin typeface="+mn-ea"/>
              </a:rPr>
              <a:t>프로세스 개요</a:t>
            </a:r>
            <a:endParaRPr lang="en-US" altLang="ko-KR" b="1" dirty="0">
              <a:latin typeface="+mn-ea"/>
            </a:endParaRPr>
          </a:p>
          <a:p>
            <a:pPr marL="266700" lvl="2" indent="-92075">
              <a:lnSpc>
                <a:spcPct val="120000"/>
              </a:lnSpc>
            </a:pPr>
            <a:endParaRPr lang="en-US" altLang="ko-KR" sz="1600" b="0" dirty="0">
              <a:latin typeface="+mn-ea"/>
            </a:endParaRPr>
          </a:p>
          <a:p>
            <a:pPr marL="360363" indent="-360363">
              <a:lnSpc>
                <a:spcPct val="120000"/>
              </a:lnSpc>
              <a:buFont typeface="+mj-lt"/>
              <a:buAutoNum type="romanUcPeriod"/>
            </a:pPr>
            <a:r>
              <a:rPr lang="en-US" altLang="ko-KR" b="1" dirty="0">
                <a:latin typeface="+mn-ea"/>
              </a:rPr>
              <a:t>IE </a:t>
            </a:r>
            <a:r>
              <a:rPr lang="ko-KR" altLang="en-US" b="1">
                <a:latin typeface="+mn-ea"/>
              </a:rPr>
              <a:t>브라우저 조치 </a:t>
            </a:r>
            <a:r>
              <a:rPr lang="ko-KR" altLang="en-US" b="1" dirty="0">
                <a:latin typeface="+mn-ea"/>
              </a:rPr>
              <a:t>순서</a:t>
            </a:r>
            <a:endParaRPr lang="en-US" altLang="ko-KR" b="1" dirty="0">
              <a:latin typeface="+mn-ea"/>
            </a:endParaRPr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b="0" dirty="0">
                <a:latin typeface="+mn-ea"/>
              </a:rPr>
              <a:t> Windows bit </a:t>
            </a:r>
            <a:r>
              <a:rPr lang="ko-KR" altLang="en-US" sz="1600" b="0" dirty="0">
                <a:latin typeface="+mn-ea"/>
              </a:rPr>
              <a:t>확인</a:t>
            </a:r>
            <a:endParaRPr lang="en-US" altLang="ko-KR" sz="1600" dirty="0">
              <a:latin typeface="+mn-ea"/>
            </a:endParaRPr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/>
              <a:t>32bit</a:t>
            </a:r>
            <a:r>
              <a:rPr lang="ko-KR" altLang="en-US" sz="1600" dirty="0"/>
              <a:t>용 </a:t>
            </a:r>
            <a:r>
              <a:rPr lang="en-US" altLang="ko-KR" sz="1600" dirty="0" err="1"/>
              <a:t>InternetExplorer</a:t>
            </a:r>
            <a:r>
              <a:rPr lang="en-US" altLang="ko-KR" sz="1600" dirty="0"/>
              <a:t> </a:t>
            </a:r>
            <a:r>
              <a:rPr lang="ko-KR" altLang="en-US" sz="1600" dirty="0"/>
              <a:t>실행하기</a:t>
            </a:r>
            <a:r>
              <a:rPr lang="en-US" altLang="ko-KR" sz="1600" dirty="0">
                <a:latin typeface="+mn-ea"/>
              </a:rPr>
              <a:t> </a:t>
            </a:r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/>
              <a:t>호환성 보기 웹사이트 추가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/>
              <a:t> </a:t>
            </a:r>
            <a:r>
              <a:rPr lang="ko-KR" altLang="en-US" sz="1600" dirty="0"/>
              <a:t>신뢰할 수 있는 사이트 추가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/>
              <a:t> </a:t>
            </a:r>
            <a:r>
              <a:rPr lang="en-US" altLang="ko-KR" sz="1600" dirty="0"/>
              <a:t>ActiveX </a:t>
            </a:r>
            <a:r>
              <a:rPr lang="ko-KR" altLang="en-US" sz="1600" dirty="0"/>
              <a:t>보안 설정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/>
              <a:t> </a:t>
            </a:r>
            <a:r>
              <a:rPr lang="en-US" altLang="ko-KR" sz="1600" dirty="0" err="1"/>
              <a:t>niceView</a:t>
            </a:r>
            <a:r>
              <a:rPr lang="en-US" altLang="ko-KR" sz="1600" dirty="0"/>
              <a:t> </a:t>
            </a:r>
            <a:r>
              <a:rPr lang="ko-KR" altLang="en-US" sz="1600"/>
              <a:t>접속</a:t>
            </a:r>
            <a:endParaRPr lang="en-US" altLang="ko-KR" sz="1600" dirty="0"/>
          </a:p>
          <a:p>
            <a:pPr marL="0" lvl="1" indent="-282575">
              <a:lnSpc>
                <a:spcPct val="120000"/>
              </a:lnSpc>
              <a:buFont typeface="+mj-lt"/>
              <a:buAutoNum type="arabicPeriod"/>
            </a:pPr>
            <a:endParaRPr lang="en-US" altLang="ko-KR" sz="1600" dirty="0"/>
          </a:p>
          <a:p>
            <a:pPr marL="400050" indent="-400050">
              <a:lnSpc>
                <a:spcPct val="120000"/>
              </a:lnSpc>
              <a:buAutoNum type="romanUcPeriod" startAt="3"/>
            </a:pPr>
            <a:r>
              <a:rPr lang="en-US" altLang="ko-KR" b="1" dirty="0">
                <a:latin typeface="+mn-ea"/>
              </a:rPr>
              <a:t>Edge </a:t>
            </a:r>
            <a:r>
              <a:rPr lang="ko-KR" altLang="en-US" b="1">
                <a:latin typeface="+mn-ea"/>
              </a:rPr>
              <a:t>브라우저 조치 순서</a:t>
            </a: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  1. Edge</a:t>
            </a:r>
            <a:r>
              <a:rPr lang="ko-KR" altLang="en-US" sz="1600">
                <a:latin typeface="+mn-ea"/>
              </a:rPr>
              <a:t>설정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  2. </a:t>
            </a:r>
            <a:r>
              <a:rPr lang="ko-KR" altLang="en-US" sz="1600">
                <a:latin typeface="+mn-ea"/>
              </a:rPr>
              <a:t>프로그램 설치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  3. </a:t>
            </a:r>
            <a:r>
              <a:rPr lang="ko-KR" altLang="en-US" sz="1600">
                <a:latin typeface="+mn-ea"/>
              </a:rPr>
              <a:t>설치 확인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  4. </a:t>
            </a:r>
            <a:r>
              <a:rPr lang="ko-KR" altLang="en-US" sz="1600">
                <a:latin typeface="+mn-ea"/>
              </a:rPr>
              <a:t>사이트 접속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endParaRPr lang="en-US" altLang="ko-KR" sz="1600" b="0" dirty="0">
              <a:latin typeface="+mn-ea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2048491" cy="380480"/>
          </a:xfrm>
        </p:spPr>
        <p:txBody>
          <a:bodyPr/>
          <a:lstStyle/>
          <a:p>
            <a:pPr marL="271463" indent="-271463">
              <a:buFont typeface="+mj-lt"/>
              <a:buAutoNum type="romanUcPeriod"/>
            </a:pPr>
            <a:r>
              <a:rPr lang="ko-KR" altLang="en-US" dirty="0"/>
              <a:t>프로세스 개요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728663"/>
            <a:ext cx="8769672" cy="1594283"/>
          </a:xfrm>
        </p:spPr>
        <p:txBody>
          <a:bodyPr/>
          <a:lstStyle/>
          <a:p>
            <a:pPr marL="342900" indent="-342900">
              <a:buClrTx/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정의 및 목적</a:t>
            </a:r>
            <a:endParaRPr lang="en-US" altLang="ko-KR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Process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정 의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buFontTx/>
              <a:buChar char="-"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메뉴얼은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사용자의 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환경에서 </a:t>
            </a:r>
            <a:r>
              <a:rPr lang="en-US" altLang="ko-KR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niceView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접속이 어려운 경우</a:t>
            </a:r>
            <a:b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환경을 점검 및 설정하는 방법을 제시함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09007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PC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설치되어 있는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Windows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64bit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인지 확인한다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시작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제어판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창을 연다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또는 단축키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윈도우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 Pause”)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2. Windows bit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를 확인한다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2-1. ‘64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비트 운영 체제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’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일 경우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5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쪽 부터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진행한다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2-2. ’32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비트 운영 체제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’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일 경우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6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쪽 부터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진행한다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87934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1. Windows bit</a:t>
            </a:r>
            <a:r>
              <a:rPr lang="ko-KR" altLang="en-US"/>
              <a:t> 확인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628800"/>
            <a:ext cx="6480719" cy="407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05347" y="4365104"/>
            <a:ext cx="927573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4304928" y="435104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1078379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28921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32bit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InternetExplorer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실행한다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내컴퓨터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로컬 디스크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(C:)]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C:\Program Files (x86)\Internet Explorer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경로의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iexplore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파일에 오른쪽 클릭한 후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‘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보내기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’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바탕화면에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바로가기만들기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’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버튼을 누른다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2.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바탕화면에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바로가기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생성된 것을 확인 후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실행한다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3.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앞으로의 진행 및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협력사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포탈 접속에는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해당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바로가기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아이콘만을 사용한다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798142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 2. 32bit</a:t>
            </a:r>
            <a:r>
              <a:rPr lang="ko-KR" altLang="en-US"/>
              <a:t>용 </a:t>
            </a:r>
            <a:r>
              <a:rPr lang="en-US" altLang="ko-KR" dirty="0" err="1"/>
              <a:t>InternetExplorer</a:t>
            </a:r>
            <a:r>
              <a:rPr lang="en-US" altLang="ko-KR" dirty="0"/>
              <a:t> </a:t>
            </a:r>
            <a:r>
              <a:rPr lang="ko-KR" altLang="en-US"/>
              <a:t>실행하기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" y="1628800"/>
            <a:ext cx="4449264" cy="3892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949037" y="4312554"/>
            <a:ext cx="927573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2948618" y="429849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35" y="2663666"/>
            <a:ext cx="9620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5421898" y="4632116"/>
            <a:ext cx="792088" cy="74503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Oval 42"/>
          <p:cNvSpPr>
            <a:spLocks noChangeArrowheads="1"/>
          </p:cNvSpPr>
          <p:nvPr/>
        </p:nvSpPr>
        <p:spPr bwMode="auto">
          <a:xfrm>
            <a:off x="5997144" y="4354594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17771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1660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호환성 보기 웹사이트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 상단의 톱니바퀴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아이콘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또는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클릭 후 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호환성 보기 설정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51387" t="4222" r="32636" b="50606"/>
          <a:stretch/>
        </p:blipFill>
        <p:spPr>
          <a:xfrm>
            <a:off x="1352600" y="1700808"/>
            <a:ext cx="4824536" cy="38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46471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 3. </a:t>
            </a:r>
            <a:r>
              <a:rPr lang="ko-KR" altLang="en-US"/>
              <a:t>호환성 보기 웹사이트 추가 </a:t>
            </a:r>
            <a:r>
              <a:rPr lang="en-US" altLang="ko-KR" dirty="0"/>
              <a:t>– (1)</a:t>
            </a:r>
            <a:endParaRPr lang="ko-KR" altLang="en-US" dirty="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3044816" y="3958429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68824" y="3989298"/>
            <a:ext cx="22322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850254848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55026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호환성 보기 웹사이트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corningcpm.com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입력 하고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버튼을 누른다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46471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순서 </a:t>
            </a:r>
            <a:r>
              <a:rPr lang="en-US" altLang="ko-KR" dirty="0"/>
              <a:t>-  3. </a:t>
            </a:r>
            <a:r>
              <a:rPr lang="ko-KR" altLang="en-US"/>
              <a:t>호환성 보기 웹사이트 추가 </a:t>
            </a:r>
            <a:r>
              <a:rPr lang="en-US" altLang="ko-KR" dirty="0"/>
              <a:t>– (2)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05" y="1628800"/>
            <a:ext cx="4292092" cy="4061643"/>
          </a:xfrm>
          <a:prstGeom prst="rect">
            <a:avLst/>
          </a:prstGeom>
        </p:spPr>
      </p:pic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2936776" y="2361263"/>
            <a:ext cx="263727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1568624" y="2621146"/>
            <a:ext cx="3087746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5008578" y="2369145"/>
            <a:ext cx="263727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4656370" y="2621145"/>
            <a:ext cx="968549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65816479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ork\07 niceView\2016\20161227 (외)64bit 접속 가이드\imag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1" b="46162"/>
          <a:stretch/>
        </p:blipFill>
        <p:spPr bwMode="auto">
          <a:xfrm>
            <a:off x="1352600" y="1412776"/>
            <a:ext cx="4647833" cy="44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35509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ActiveX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필터링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해제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만약 도구 메뉴에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ActiveX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필터링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메뉴가 체크되어 있다면 체크를 해제한다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메뉴가 없거나 이미 해제되어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있다면 무방함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46471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3. </a:t>
            </a:r>
            <a:r>
              <a:rPr lang="ko-KR" altLang="en-US" dirty="0"/>
              <a:t>호환성 보기 웹사이트 추가 </a:t>
            </a:r>
            <a:r>
              <a:rPr lang="en-US" altLang="ko-KR" dirty="0"/>
              <a:t>– (3)</a:t>
            </a:r>
            <a:endParaRPr lang="ko-KR" altLang="en-US" dirty="0"/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2936776" y="2485918"/>
            <a:ext cx="263727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3299486" y="2492949"/>
            <a:ext cx="2459785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82641083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.본문(한글)">
  <a:themeElements>
    <a:clrScheme name="1.본문(한글)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A1A1"/>
      </a:accent6>
      <a:hlink>
        <a:srgbClr val="CCCCFF"/>
      </a:hlink>
      <a:folHlink>
        <a:srgbClr val="B2B2B2"/>
      </a:folHlink>
    </a:clrScheme>
    <a:fontScheme name="1.본문(한글)">
      <a:majorFont>
        <a:latin typeface="맑은 고딕"/>
        <a:ea typeface="맑은 고딕"/>
        <a:cs typeface="굴림"/>
      </a:majorFont>
      <a:minorFont>
        <a:latin typeface="맑은 고딕"/>
        <a:ea typeface="맑은 고딕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itchFamily="50" charset="-127"/>
            <a:ea typeface="맑은 고딕" pitchFamily="50" charset="-127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itchFamily="50" charset="-127"/>
            <a:ea typeface="맑은 고딕" pitchFamily="50" charset="-127"/>
            <a:sym typeface="Wingdings" pitchFamily="2" charset="2"/>
          </a:defRPr>
        </a:defPPr>
      </a:lstStyle>
    </a:lnDef>
  </a:objectDefaults>
  <a:extraClrSchemeLst>
    <a:extraClrScheme>
      <a:clrScheme name="1.본문(한글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본문(한글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38222</TotalTime>
  <Words>1482</Words>
  <Application>Microsoft Office PowerPoint</Application>
  <PresentationFormat>A4 용지(210x297mm)</PresentationFormat>
  <Paragraphs>290</Paragraphs>
  <Slides>26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굴림</vt:lpstr>
      <vt:lpstr>맑은 고딕</vt:lpstr>
      <vt:lpstr>Arial</vt:lpstr>
      <vt:lpstr>Calibri</vt:lpstr>
      <vt:lpstr>Wingdings</vt:lpstr>
      <vt:lpstr>Office 테마</vt:lpstr>
      <vt:lpstr>1.본문(한글)</vt:lpstr>
      <vt:lpstr>외부niceView 접속 가이드 </vt:lpstr>
      <vt:lpstr>정보 보안</vt:lpstr>
      <vt:lpstr>목차</vt:lpstr>
      <vt:lpstr>프로세스 개요</vt:lpstr>
      <vt:lpstr>IE 브라우저 조치 순서 -  1. Windows bit 확인</vt:lpstr>
      <vt:lpstr>IE 브라우저 조치 순서 -  2. 32bit용 InternetExplorer 실행하기</vt:lpstr>
      <vt:lpstr>IE 브라우저 조치 순서 -  3. 호환성 보기 웹사이트 추가 – (1)</vt:lpstr>
      <vt:lpstr>IE 브라우저 조치 순서 -  3. 호환성 보기 웹사이트 추가 – (2)</vt:lpstr>
      <vt:lpstr>IE 브라우저 조치 순서 -  3. 호환성 보기 웹사이트 추가 – (3)</vt:lpstr>
      <vt:lpstr>IE 브라우저 조치 순서 -  4. 신뢰할 수 있는 사이트 추가  - (1)</vt:lpstr>
      <vt:lpstr>IE 브라우저 조치 순서 -  4. 신뢰할 수 있는 사이트 추가  - (2)</vt:lpstr>
      <vt:lpstr>IE 브라우저 조치 순서 -  4. 신뢰할 수 있는 사이트 추가  - (3)</vt:lpstr>
      <vt:lpstr>IE 브라우저 조치 순서 -  5. ActiveX 보안 설정 – (1)</vt:lpstr>
      <vt:lpstr>IE 브라우저 조치 순서 -  5. ActiveX 보안 설정 – (2)</vt:lpstr>
      <vt:lpstr>IE 브라우저 조치 순서 -  5. ActiveX 보안 설정 – (3)</vt:lpstr>
      <vt:lpstr>IE 브라우저 조치 순서 -  6. niceView 접속  – (1)</vt:lpstr>
      <vt:lpstr>IE 브라우저 조치 순서 -  6. niceView 접속  – (2)</vt:lpstr>
      <vt:lpstr>III. Edge 브라우저 조치 순서 - 1. Edge설정(1)</vt:lpstr>
      <vt:lpstr>III. Edge 브라우저 조치 순서 - 1. Edge설정(2)</vt:lpstr>
      <vt:lpstr>III. Edge 브라우저 조치 순서 - 1. Edge설정(3)</vt:lpstr>
      <vt:lpstr>III. Edge 브라우저 조치 순서 - 2. 프로그램 설치(1)</vt:lpstr>
      <vt:lpstr>III. Edge 브라우저 조치 순서 - 2. 프로그램 설치(2)</vt:lpstr>
      <vt:lpstr>III. Edge 브라우저 조치 순서 - 3. 설치 확인</vt:lpstr>
      <vt:lpstr>III. Edge 브라우저 조치 순서 - 4. 사이트 접속(1)</vt:lpstr>
      <vt:lpstr>III. Edge 브라우저 조치 순서 - 4. 사이트 접속(2)</vt:lpstr>
      <vt:lpstr>PowerPoint 프레젠테이션</vt:lpstr>
    </vt:vector>
  </TitlesOfParts>
  <Company>T4RT2-WDWWJ-9RTPT-CB9FH-M7RYM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일류화</dc:title>
  <dc:subject>회사소개서</dc:subject>
  <dc:creator>powerpt_ kornan</dc:creator>
  <cp:keywords>Corning Restricted - Confidential under NDA; Business Continuity - Review Every 5 Years</cp:keywords>
  <cp:lastModifiedBy>Kim, Seung-hyun (Paul)</cp:lastModifiedBy>
  <cp:revision>1614</cp:revision>
  <dcterms:created xsi:type="dcterms:W3CDTF">2011-03-09T01:30:50Z</dcterms:created>
  <dcterms:modified xsi:type="dcterms:W3CDTF">2026-05-21T07:24:16Z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A8D608C08AE113AED7C3231B8B40CEDBC0291AF111336E2601614F20FA97E4BD</vt:lpwstr>
  </property>
  <property fmtid="{D5CDD505-2E9C-101B-9397-08002B2CF9AE}" pid="2" name="TitusGUID">
    <vt:lpwstr>7d1357b2-35e7-4cc6-a627-df0cf29f26b1</vt:lpwstr>
  </property>
  <property fmtid="{D5CDD505-2E9C-101B-9397-08002B2CF9AE}" pid="3" name="_AdHocReviewCycleID">
    <vt:i4>2141060445</vt:i4>
  </property>
  <property fmtid="{D5CDD505-2E9C-101B-9397-08002B2CF9AE}" pid="4" name="_NewReviewCycle">
    <vt:lpwstr/>
  </property>
  <property fmtid="{D5CDD505-2E9C-101B-9397-08002B2CF9AE}" pid="5" name="_EmailSubject">
    <vt:lpwstr>코닝 공식 홈페이지 관련 문의</vt:lpwstr>
  </property>
  <property fmtid="{D5CDD505-2E9C-101B-9397-08002B2CF9AE}" pid="6" name="_AuthorEmail">
    <vt:lpwstr>SeungHyunKi1@corning.com</vt:lpwstr>
  </property>
  <property fmtid="{D5CDD505-2E9C-101B-9397-08002B2CF9AE}" pid="7" name="_AuthorEmailDisplayName">
    <vt:lpwstr>Kim, Seung-hyun (Paul)</vt:lpwstr>
  </property>
  <property fmtid="{D5CDD505-2E9C-101B-9397-08002B2CF9AE}" pid="8" name="_PreviousAdHocReviewCycleID">
    <vt:i4>359711736</vt:i4>
  </property>
  <property fmtid="{D5CDD505-2E9C-101B-9397-08002B2CF9AE}" pid="9" name="CORNINGClassification">
    <vt:lpwstr>Restricted</vt:lpwstr>
  </property>
  <property fmtid="{D5CDD505-2E9C-101B-9397-08002B2CF9AE}" pid="10" name="CORNINGMarkingOption">
    <vt:lpwstr>Automatic</vt:lpwstr>
  </property>
  <property fmtid="{D5CDD505-2E9C-101B-9397-08002B2CF9AE}" pid="11" name="CorningConfigurationVersion">
    <vt:lpwstr>3.0.11.5.8KO-SL</vt:lpwstr>
  </property>
  <property fmtid="{D5CDD505-2E9C-101B-9397-08002B2CF9AE}" pid="12" name="CCTCode">
    <vt:lpwstr>CR</vt:lpwstr>
  </property>
  <property fmtid="{D5CDD505-2E9C-101B-9397-08002B2CF9AE}" pid="13" name="CorningFullClassification">
    <vt:lpwstr>Corning Restricted - Confidential under NDA</vt:lpwstr>
  </property>
  <property fmtid="{D5CDD505-2E9C-101B-9397-08002B2CF9AE}" pid="14" name="CRCCode">
    <vt:lpwstr>BC-R5</vt:lpwstr>
  </property>
  <property fmtid="{D5CDD505-2E9C-101B-9397-08002B2CF9AE}" pid="15" name="CORNINGLabelExtension">
    <vt:lpwstr>Confidential under NDA</vt:lpwstr>
  </property>
  <property fmtid="{D5CDD505-2E9C-101B-9397-08002B2CF9AE}" pid="16" name="CORNINGDisplayOptionalMarkingLanguage">
    <vt:lpwstr>None</vt:lpwstr>
  </property>
  <property fmtid="{D5CDD505-2E9C-101B-9397-08002B2CF9AE}" pid="17" name="CORNINGRetention">
    <vt:lpwstr>Business Continuity - Review Every 5 Years</vt:lpwstr>
  </property>
  <property fmtid="{D5CDD505-2E9C-101B-9397-08002B2CF9AE}" pid="18" name="MSIP_Label_94e56da1-ea92-450b-bcad-67d23f2d9181_Enabled">
    <vt:lpwstr>true</vt:lpwstr>
  </property>
  <property fmtid="{D5CDD505-2E9C-101B-9397-08002B2CF9AE}" pid="19" name="MSIP_Label_94e56da1-ea92-450b-bcad-67d23f2d9181_SetDate">
    <vt:lpwstr>2026-05-11T06:56:14Z</vt:lpwstr>
  </property>
  <property fmtid="{D5CDD505-2E9C-101B-9397-08002B2CF9AE}" pid="20" name="MSIP_Label_94e56da1-ea92-450b-bcad-67d23f2d9181_Method">
    <vt:lpwstr>Privileged</vt:lpwstr>
  </property>
  <property fmtid="{D5CDD505-2E9C-101B-9397-08002B2CF9AE}" pid="21" name="MSIP_Label_94e56da1-ea92-450b-bcad-67d23f2d9181_Name">
    <vt:lpwstr>General - Corning (L4) Not-Encrypted (Anyone)</vt:lpwstr>
  </property>
  <property fmtid="{D5CDD505-2E9C-101B-9397-08002B2CF9AE}" pid="22" name="MSIP_Label_94e56da1-ea92-450b-bcad-67d23f2d9181_SiteId">
    <vt:lpwstr>b36a1e05-4a62-442b-83cf-dbdd6d7810e4</vt:lpwstr>
  </property>
  <property fmtid="{D5CDD505-2E9C-101B-9397-08002B2CF9AE}" pid="23" name="MSIP_Label_94e56da1-ea92-450b-bcad-67d23f2d9181_ActionId">
    <vt:lpwstr>dce871b4-4d13-4ade-a5e9-7887a0614811</vt:lpwstr>
  </property>
  <property fmtid="{D5CDD505-2E9C-101B-9397-08002B2CF9AE}" pid="24" name="MSIP_Label_94e56da1-ea92-450b-bcad-67d23f2d9181_ContentBits">
    <vt:lpwstr>2</vt:lpwstr>
  </property>
  <property fmtid="{D5CDD505-2E9C-101B-9397-08002B2CF9AE}" pid="25" name="MSIP_Label_94e56da1-ea92-450b-bcad-67d23f2d9181_Tag">
    <vt:lpwstr>10, 0, 1, 1</vt:lpwstr>
  </property>
  <property fmtid="{D5CDD505-2E9C-101B-9397-08002B2CF9AE}" pid="26" name="ClassificationContentMarkingFooterLocations">
    <vt:lpwstr>Office 테마:4\1.본문(한글):4</vt:lpwstr>
  </property>
  <property fmtid="{D5CDD505-2E9C-101B-9397-08002B2CF9AE}" pid="27" name="ClassificationContentMarkingFooterText">
    <vt:lpwstr>General - Corning (L4)</vt:lpwstr>
  </property>
</Properties>
</file>