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10" r:id="rId3"/>
    <p:sldMasterId id="2147483721" r:id="rId4"/>
  </p:sldMasterIdLst>
  <p:notesMasterIdLst>
    <p:notesMasterId r:id="rId15"/>
  </p:notesMasterIdLst>
  <p:handoutMasterIdLst>
    <p:handoutMasterId r:id="rId16"/>
  </p:handoutMasterIdLst>
  <p:sldIdLst>
    <p:sldId id="256" r:id="rId5"/>
    <p:sldId id="450" r:id="rId6"/>
    <p:sldId id="289" r:id="rId7"/>
    <p:sldId id="461" r:id="rId8"/>
    <p:sldId id="459" r:id="rId9"/>
    <p:sldId id="460" r:id="rId10"/>
    <p:sldId id="463" r:id="rId11"/>
    <p:sldId id="462" r:id="rId12"/>
    <p:sldId id="458" r:id="rId13"/>
    <p:sldId id="265" r:id="rId14"/>
  </p:sldIdLst>
  <p:sldSz cx="9144000" cy="5143500" type="screen16x9"/>
  <p:notesSz cx="7010400" cy="9159875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2">
          <p15:clr>
            <a:srgbClr val="A4A3A4"/>
          </p15:clr>
        </p15:guide>
        <p15:guide id="2" pos="9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5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3"/>
    <a:srgbClr val="F0EDE5"/>
    <a:srgbClr val="DCF0C6"/>
    <a:srgbClr val="CCE9AD"/>
    <a:srgbClr val="B7FFD8"/>
    <a:srgbClr val="D1F6F7"/>
    <a:srgbClr val="24BEC2"/>
    <a:srgbClr val="EFFAFF"/>
    <a:srgbClr val="EFCDD4"/>
    <a:srgbClr val="D6B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66D32-A9C3-4828-8C13-5EA58F123864}" v="16" dt="2026-05-21T04:35:48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6215" autoAdjust="0"/>
  </p:normalViewPr>
  <p:slideViewPr>
    <p:cSldViewPr snapToGrid="0">
      <p:cViewPr varScale="1">
        <p:scale>
          <a:sx n="159" d="100"/>
          <a:sy n="159" d="100"/>
        </p:scale>
        <p:origin x="180" y="114"/>
      </p:cViewPr>
      <p:guideLst>
        <p:guide orient="horz" pos="1102"/>
        <p:guide pos="9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-1632"/>
    </p:cViewPr>
  </p:sorterViewPr>
  <p:notesViewPr>
    <p:cSldViewPr snapToGrid="0">
      <p:cViewPr varScale="1">
        <p:scale>
          <a:sx n="79" d="100"/>
          <a:sy n="79" d="100"/>
        </p:scale>
        <p:origin x="-2010" y="-108"/>
      </p:cViewPr>
      <p:guideLst>
        <p:guide orient="horz" pos="2885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hyankar, Amit Madhav" userId="25e4e4d8-e727-43da-8969-77a3aadccd76" providerId="ADAL" clId="{EE7E82B1-E775-4066-BD87-E25646D084CF}"/>
    <pc:docChg chg="undo redo custSel addSld delSld modSld sldOrd">
      <pc:chgData name="Abhyankar, Amit Madhav" userId="25e4e4d8-e727-43da-8969-77a3aadccd76" providerId="ADAL" clId="{EE7E82B1-E775-4066-BD87-E25646D084CF}" dt="2026-05-21T04:36:00.857" v="546" actId="20577"/>
      <pc:docMkLst>
        <pc:docMk/>
      </pc:docMkLst>
      <pc:sldChg chg="modSp mod">
        <pc:chgData name="Abhyankar, Amit Madhav" userId="25e4e4d8-e727-43da-8969-77a3aadccd76" providerId="ADAL" clId="{EE7E82B1-E775-4066-BD87-E25646D084CF}" dt="2026-05-08T04:34:20.096" v="3" actId="20577"/>
        <pc:sldMkLst>
          <pc:docMk/>
          <pc:sldMk cId="0" sldId="256"/>
        </pc:sldMkLst>
        <pc:spChg chg="mod">
          <ac:chgData name="Abhyankar, Amit Madhav" userId="25e4e4d8-e727-43da-8969-77a3aadccd76" providerId="ADAL" clId="{EE7E82B1-E775-4066-BD87-E25646D084CF}" dt="2026-05-08T04:34:20.096" v="3" actId="20577"/>
          <ac:spMkLst>
            <pc:docMk/>
            <pc:sldMk cId="0" sldId="256"/>
            <ac:spMk id="8" creationId="{C13D66DA-0DC5-4C25-A214-C40830CA6197}"/>
          </ac:spMkLst>
        </pc:spChg>
      </pc:sldChg>
      <pc:sldChg chg="addSp delSp modSp add del mod ord">
        <pc:chgData name="Abhyankar, Amit Madhav" userId="25e4e4d8-e727-43da-8969-77a3aadccd76" providerId="ADAL" clId="{EE7E82B1-E775-4066-BD87-E25646D084CF}" dt="2026-05-21T04:36:00.857" v="546" actId="20577"/>
        <pc:sldMkLst>
          <pc:docMk/>
          <pc:sldMk cId="2632774726" sldId="458"/>
        </pc:sldMkLst>
        <pc:spChg chg="mod">
          <ac:chgData name="Abhyankar, Amit Madhav" userId="25e4e4d8-e727-43da-8969-77a3aadccd76" providerId="ADAL" clId="{EE7E82B1-E775-4066-BD87-E25646D084CF}" dt="2026-05-08T04:58:06.933" v="186"/>
          <ac:spMkLst>
            <pc:docMk/>
            <pc:sldMk cId="2632774726" sldId="458"/>
            <ac:spMk id="2" creationId="{78128D27-54F4-4E16-88D9-FE9E898500FD}"/>
          </ac:spMkLst>
        </pc:spChg>
        <pc:spChg chg="mod">
          <ac:chgData name="Abhyankar, Amit Madhav" userId="25e4e4d8-e727-43da-8969-77a3aadccd76" providerId="ADAL" clId="{EE7E82B1-E775-4066-BD87-E25646D084CF}" dt="2026-05-21T04:36:00.857" v="546" actId="20577"/>
          <ac:spMkLst>
            <pc:docMk/>
            <pc:sldMk cId="2632774726" sldId="458"/>
            <ac:spMk id="5" creationId="{C9AFA150-ED9C-3244-76CB-C4D22E33C2EB}"/>
          </ac:spMkLst>
        </pc:spChg>
        <pc:spChg chg="mod">
          <ac:chgData name="Abhyankar, Amit Madhav" userId="25e4e4d8-e727-43da-8969-77a3aadccd76" providerId="ADAL" clId="{EE7E82B1-E775-4066-BD87-E25646D084CF}" dt="2026-05-08T07:02:56.745" v="473" actId="20577"/>
          <ac:spMkLst>
            <pc:docMk/>
            <pc:sldMk cId="2632774726" sldId="458"/>
            <ac:spMk id="6" creationId="{3EE82F45-5428-E653-4F6B-ACA62F72BB71}"/>
          </ac:spMkLst>
        </pc:spChg>
        <pc:spChg chg="mod">
          <ac:chgData name="Abhyankar, Amit Madhav" userId="25e4e4d8-e727-43da-8969-77a3aadccd76" providerId="ADAL" clId="{EE7E82B1-E775-4066-BD87-E25646D084CF}" dt="2026-05-08T05:04:30.971" v="230" actId="113"/>
          <ac:spMkLst>
            <pc:docMk/>
            <pc:sldMk cId="2632774726" sldId="458"/>
            <ac:spMk id="7" creationId="{40820C4C-979E-47B4-FDC0-5DE136256526}"/>
          </ac:spMkLst>
        </pc:spChg>
        <pc:picChg chg="add mod">
          <ac:chgData name="Abhyankar, Amit Madhav" userId="25e4e4d8-e727-43da-8969-77a3aadccd76" providerId="ADAL" clId="{EE7E82B1-E775-4066-BD87-E25646D084CF}" dt="2026-05-08T06:55:39.864" v="448" actId="1076"/>
          <ac:picMkLst>
            <pc:docMk/>
            <pc:sldMk cId="2632774726" sldId="458"/>
            <ac:picMk id="4" creationId="{1B9766E0-5B52-ED12-0BED-4AEFDF639C91}"/>
          </ac:picMkLst>
        </pc:picChg>
      </pc:sldChg>
      <pc:sldChg chg="addSp delSp modSp mod">
        <pc:chgData name="Abhyankar, Amit Madhav" userId="25e4e4d8-e727-43da-8969-77a3aadccd76" providerId="ADAL" clId="{EE7E82B1-E775-4066-BD87-E25646D084CF}" dt="2026-05-08T05:28:10.612" v="411" actId="20577"/>
        <pc:sldMkLst>
          <pc:docMk/>
          <pc:sldMk cId="1982102641" sldId="459"/>
        </pc:sldMkLst>
        <pc:spChg chg="mod">
          <ac:chgData name="Abhyankar, Amit Madhav" userId="25e4e4d8-e727-43da-8969-77a3aadccd76" providerId="ADAL" clId="{EE7E82B1-E775-4066-BD87-E25646D084CF}" dt="2026-05-08T05:28:10.612" v="411" actId="20577"/>
          <ac:spMkLst>
            <pc:docMk/>
            <pc:sldMk cId="1982102641" sldId="459"/>
            <ac:spMk id="2" creationId="{E4C15E5E-6F98-7D83-1916-E17AA3F79B38}"/>
          </ac:spMkLst>
        </pc:spChg>
        <pc:spChg chg="mod">
          <ac:chgData name="Abhyankar, Amit Madhav" userId="25e4e4d8-e727-43da-8969-77a3aadccd76" providerId="ADAL" clId="{EE7E82B1-E775-4066-BD87-E25646D084CF}" dt="2026-05-08T04:48:51.342" v="78" actId="20577"/>
          <ac:spMkLst>
            <pc:docMk/>
            <pc:sldMk cId="1982102641" sldId="459"/>
            <ac:spMk id="4" creationId="{E5F1D322-B8F7-4EC5-B550-6BECD3A450DA}"/>
          </ac:spMkLst>
        </pc:spChg>
        <pc:spChg chg="mod">
          <ac:chgData name="Abhyankar, Amit Madhav" userId="25e4e4d8-e727-43da-8969-77a3aadccd76" providerId="ADAL" clId="{EE7E82B1-E775-4066-BD87-E25646D084CF}" dt="2026-05-08T04:49:27.762" v="79" actId="6549"/>
          <ac:spMkLst>
            <pc:docMk/>
            <pc:sldMk cId="1982102641" sldId="459"/>
            <ac:spMk id="8" creationId="{C1D661D7-8292-4519-9428-9337008AB23E}"/>
          </ac:spMkLst>
        </pc:spChg>
        <pc:picChg chg="add mod">
          <ac:chgData name="Abhyankar, Amit Madhav" userId="25e4e4d8-e727-43da-8969-77a3aadccd76" providerId="ADAL" clId="{EE7E82B1-E775-4066-BD87-E25646D084CF}" dt="2026-05-08T05:24:33.711" v="264" actId="1076"/>
          <ac:picMkLst>
            <pc:docMk/>
            <pc:sldMk cId="1982102641" sldId="459"/>
            <ac:picMk id="6" creationId="{251551C2-FA32-953F-FE9A-2C8A3C34CB1E}"/>
          </ac:picMkLst>
        </pc:picChg>
        <pc:picChg chg="add mod">
          <ac:chgData name="Abhyankar, Amit Madhav" userId="25e4e4d8-e727-43da-8969-77a3aadccd76" providerId="ADAL" clId="{EE7E82B1-E775-4066-BD87-E25646D084CF}" dt="2026-05-08T05:25:27.809" v="274" actId="1076"/>
          <ac:picMkLst>
            <pc:docMk/>
            <pc:sldMk cId="1982102641" sldId="459"/>
            <ac:picMk id="9" creationId="{EA736CD4-B7A4-071A-5900-901430F56A62}"/>
          </ac:picMkLst>
        </pc:picChg>
        <pc:picChg chg="add mod">
          <ac:chgData name="Abhyankar, Amit Madhav" userId="25e4e4d8-e727-43da-8969-77a3aadccd76" providerId="ADAL" clId="{EE7E82B1-E775-4066-BD87-E25646D084CF}" dt="2026-05-08T05:24:57.528" v="269" actId="14100"/>
          <ac:picMkLst>
            <pc:docMk/>
            <pc:sldMk cId="1982102641" sldId="459"/>
            <ac:picMk id="11" creationId="{6DC4FF5F-4ACB-53AE-EAC5-C85DB4316FC6}"/>
          </ac:picMkLst>
        </pc:picChg>
        <pc:picChg chg="add mod modCrop">
          <ac:chgData name="Abhyankar, Amit Madhav" userId="25e4e4d8-e727-43da-8969-77a3aadccd76" providerId="ADAL" clId="{EE7E82B1-E775-4066-BD87-E25646D084CF}" dt="2026-05-08T05:25:56.695" v="280" actId="14100"/>
          <ac:picMkLst>
            <pc:docMk/>
            <pc:sldMk cId="1982102641" sldId="459"/>
            <ac:picMk id="13" creationId="{9BB74858-5D1B-F5FC-4BFE-36181FA32C05}"/>
          </ac:picMkLst>
        </pc:picChg>
      </pc:sldChg>
      <pc:sldChg chg="addSp delSp modSp mod ord">
        <pc:chgData name="Abhyankar, Amit Madhav" userId="25e4e4d8-e727-43da-8969-77a3aadccd76" providerId="ADAL" clId="{EE7E82B1-E775-4066-BD87-E25646D084CF}" dt="2026-05-08T05:07:00.555" v="248" actId="14100"/>
        <pc:sldMkLst>
          <pc:docMk/>
          <pc:sldMk cId="947405813" sldId="460"/>
        </pc:sldMkLst>
        <pc:spChg chg="mod">
          <ac:chgData name="Abhyankar, Amit Madhav" userId="25e4e4d8-e727-43da-8969-77a3aadccd76" providerId="ADAL" clId="{EE7E82B1-E775-4066-BD87-E25646D084CF}" dt="2026-05-08T04:58:21.865" v="196" actId="20577"/>
          <ac:spMkLst>
            <pc:docMk/>
            <pc:sldMk cId="947405813" sldId="460"/>
            <ac:spMk id="2" creationId="{78128D27-54F4-4E16-88D9-FE9E898500FD}"/>
          </ac:spMkLst>
        </pc:spChg>
        <pc:spChg chg="mod">
          <ac:chgData name="Abhyankar, Amit Madhav" userId="25e4e4d8-e727-43da-8969-77a3aadccd76" providerId="ADAL" clId="{EE7E82B1-E775-4066-BD87-E25646D084CF}" dt="2026-05-08T04:58:51.297" v="203" actId="20577"/>
          <ac:spMkLst>
            <pc:docMk/>
            <pc:sldMk cId="947405813" sldId="460"/>
            <ac:spMk id="7" creationId="{40820C4C-979E-47B4-FDC0-5DE136256526}"/>
          </ac:spMkLst>
        </pc:spChg>
        <pc:picChg chg="add mod">
          <ac:chgData name="Abhyankar, Amit Madhav" userId="25e4e4d8-e727-43da-8969-77a3aadccd76" providerId="ADAL" clId="{EE7E82B1-E775-4066-BD87-E25646D084CF}" dt="2026-05-08T05:06:17.648" v="242" actId="14100"/>
          <ac:picMkLst>
            <pc:docMk/>
            <pc:sldMk cId="947405813" sldId="460"/>
            <ac:picMk id="9" creationId="{F6E2037F-2AE4-251E-DADB-8692424F5766}"/>
          </ac:picMkLst>
        </pc:picChg>
        <pc:picChg chg="add mod">
          <ac:chgData name="Abhyankar, Amit Madhav" userId="25e4e4d8-e727-43da-8969-77a3aadccd76" providerId="ADAL" clId="{EE7E82B1-E775-4066-BD87-E25646D084CF}" dt="2026-05-08T05:07:00.555" v="248" actId="14100"/>
          <ac:picMkLst>
            <pc:docMk/>
            <pc:sldMk cId="947405813" sldId="460"/>
            <ac:picMk id="11" creationId="{F021B97F-4F54-190B-21FA-BF5070B2E20F}"/>
          </ac:picMkLst>
        </pc:picChg>
      </pc:sldChg>
      <pc:sldChg chg="addSp delSp modSp mod modClrScheme chgLayout">
        <pc:chgData name="Abhyankar, Amit Madhav" userId="25e4e4d8-e727-43da-8969-77a3aadccd76" providerId="ADAL" clId="{EE7E82B1-E775-4066-BD87-E25646D084CF}" dt="2026-05-08T04:35:32.313" v="17" actId="20577"/>
        <pc:sldMkLst>
          <pc:docMk/>
          <pc:sldMk cId="4073932330" sldId="461"/>
        </pc:sldMkLst>
        <pc:spChg chg="mod">
          <ac:chgData name="Abhyankar, Amit Madhav" userId="25e4e4d8-e727-43da-8969-77a3aadccd76" providerId="ADAL" clId="{EE7E82B1-E775-4066-BD87-E25646D084CF}" dt="2026-05-08T04:35:32.313" v="17" actId="20577"/>
          <ac:spMkLst>
            <pc:docMk/>
            <pc:sldMk cId="4073932330" sldId="461"/>
            <ac:spMk id="7" creationId="{DF131BB8-F165-811B-5A76-0F1CD0F0833B}"/>
          </ac:spMkLst>
        </pc:spChg>
        <pc:picChg chg="add mod">
          <ac:chgData name="Abhyankar, Amit Madhav" userId="25e4e4d8-e727-43da-8969-77a3aadccd76" providerId="ADAL" clId="{EE7E82B1-E775-4066-BD87-E25646D084CF}" dt="2026-05-08T04:35:28.540" v="15" actId="26606"/>
          <ac:picMkLst>
            <pc:docMk/>
            <pc:sldMk cId="4073932330" sldId="461"/>
            <ac:picMk id="2" creationId="{85437DEB-9710-FC25-8887-D8978D504CE3}"/>
          </ac:picMkLst>
        </pc:picChg>
      </pc:sldChg>
      <pc:sldChg chg="addSp delSp modSp mod">
        <pc:chgData name="Abhyankar, Amit Madhav" userId="25e4e4d8-e727-43da-8969-77a3aadccd76" providerId="ADAL" clId="{EE7E82B1-E775-4066-BD87-E25646D084CF}" dt="2026-05-08T06:38:26.742" v="441" actId="20577"/>
        <pc:sldMkLst>
          <pc:docMk/>
          <pc:sldMk cId="1850479636" sldId="462"/>
        </pc:sldMkLst>
        <pc:spChg chg="mod">
          <ac:chgData name="Abhyankar, Amit Madhav" userId="25e4e4d8-e727-43da-8969-77a3aadccd76" providerId="ADAL" clId="{EE7E82B1-E775-4066-BD87-E25646D084CF}" dt="2026-05-08T05:32:15.557" v="432" actId="20577"/>
          <ac:spMkLst>
            <pc:docMk/>
            <pc:sldMk cId="1850479636" sldId="462"/>
            <ac:spMk id="2" creationId="{E4C15E5E-6F98-7D83-1916-E17AA3F79B38}"/>
          </ac:spMkLst>
        </pc:spChg>
        <pc:spChg chg="mod">
          <ac:chgData name="Abhyankar, Amit Madhav" userId="25e4e4d8-e727-43da-8969-77a3aadccd76" providerId="ADAL" clId="{EE7E82B1-E775-4066-BD87-E25646D084CF}" dt="2026-05-08T04:52:00.362" v="112" actId="313"/>
          <ac:spMkLst>
            <pc:docMk/>
            <pc:sldMk cId="1850479636" sldId="462"/>
            <ac:spMk id="3" creationId="{B78A69E6-B8C0-4944-ACDA-2946E4FE5DA5}"/>
          </ac:spMkLst>
        </pc:spChg>
        <pc:spChg chg="mod">
          <ac:chgData name="Abhyankar, Amit Madhav" userId="25e4e4d8-e727-43da-8969-77a3aadccd76" providerId="ADAL" clId="{EE7E82B1-E775-4066-BD87-E25646D084CF}" dt="2026-05-08T04:49:38.202" v="83" actId="20577"/>
          <ac:spMkLst>
            <pc:docMk/>
            <pc:sldMk cId="1850479636" sldId="462"/>
            <ac:spMk id="4" creationId="{E5F1D322-B8F7-4EC5-B550-6BECD3A450DA}"/>
          </ac:spMkLst>
        </pc:spChg>
        <pc:spChg chg="mod">
          <ac:chgData name="Abhyankar, Amit Madhav" userId="25e4e4d8-e727-43da-8969-77a3aadccd76" providerId="ADAL" clId="{EE7E82B1-E775-4066-BD87-E25646D084CF}" dt="2026-05-08T06:38:26.742" v="441" actId="20577"/>
          <ac:spMkLst>
            <pc:docMk/>
            <pc:sldMk cId="1850479636" sldId="462"/>
            <ac:spMk id="8" creationId="{C1D661D7-8292-4519-9428-9337008AB23E}"/>
          </ac:spMkLst>
        </pc:spChg>
        <pc:picChg chg="add mod">
          <ac:chgData name="Abhyankar, Amit Madhav" userId="25e4e4d8-e727-43da-8969-77a3aadccd76" providerId="ADAL" clId="{EE7E82B1-E775-4066-BD87-E25646D084CF}" dt="2026-05-08T05:08:18.122" v="252" actId="1076"/>
          <ac:picMkLst>
            <pc:docMk/>
            <pc:sldMk cId="1850479636" sldId="462"/>
            <ac:picMk id="14" creationId="{E7607B83-CAA4-95A5-C3AD-B79EAE52B0A0}"/>
          </ac:picMkLst>
        </pc:picChg>
        <pc:picChg chg="add mod">
          <ac:chgData name="Abhyankar, Amit Madhav" userId="25e4e4d8-e727-43da-8969-77a3aadccd76" providerId="ADAL" clId="{EE7E82B1-E775-4066-BD87-E25646D084CF}" dt="2026-05-08T05:08:10.551" v="251" actId="1076"/>
          <ac:picMkLst>
            <pc:docMk/>
            <pc:sldMk cId="1850479636" sldId="462"/>
            <ac:picMk id="15" creationId="{087899B3-43A1-5681-AA6B-BE7EB2C5160C}"/>
          </ac:picMkLst>
        </pc:picChg>
      </pc:sldChg>
      <pc:sldChg chg="addSp delSp modSp add mod">
        <pc:chgData name="Abhyankar, Amit Madhav" userId="25e4e4d8-e727-43da-8969-77a3aadccd76" providerId="ADAL" clId="{EE7E82B1-E775-4066-BD87-E25646D084CF}" dt="2026-05-08T08:05:26.630" v="533" actId="1076"/>
        <pc:sldMkLst>
          <pc:docMk/>
          <pc:sldMk cId="663895763" sldId="463"/>
        </pc:sldMkLst>
        <pc:spChg chg="mod">
          <ac:chgData name="Abhyankar, Amit Madhav" userId="25e4e4d8-e727-43da-8969-77a3aadccd76" providerId="ADAL" clId="{EE7E82B1-E775-4066-BD87-E25646D084CF}" dt="2026-05-08T08:05:17.647" v="530" actId="20577"/>
          <ac:spMkLst>
            <pc:docMk/>
            <pc:sldMk cId="663895763" sldId="463"/>
            <ac:spMk id="7" creationId="{9F686BC4-4BC5-0A48-FDBB-BF9507DB0658}"/>
          </ac:spMkLst>
        </pc:spChg>
        <pc:picChg chg="add mod">
          <ac:chgData name="Abhyankar, Amit Madhav" userId="25e4e4d8-e727-43da-8969-77a3aadccd76" providerId="ADAL" clId="{EE7E82B1-E775-4066-BD87-E25646D084CF}" dt="2026-05-08T08:05:26.630" v="533" actId="1076"/>
          <ac:picMkLst>
            <pc:docMk/>
            <pc:sldMk cId="663895763" sldId="463"/>
            <ac:picMk id="3" creationId="{639E04F8-4011-5AE1-84BD-B8D5FFEA059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0F7B-2C10-473D-9C33-1CF03D5BDD01}" type="datetimeFigureOut">
              <a:rPr lang="en-US" smtClean="0"/>
              <a:pPr/>
              <a:t>5/21/2026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00292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00292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65AAA-999D-4AB3-9A97-CB468DAFA3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595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543E-54DC-4863-A6D9-A6C5EEF1CAF4}" type="datetimeFigureOut">
              <a:rPr lang="en-US" smtClean="0"/>
              <a:pPr/>
              <a:t>5/21/2026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87388"/>
            <a:ext cx="6102350" cy="34337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50941"/>
            <a:ext cx="5608320" cy="41219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0292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00292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1DF38-68EE-439B-8E7F-B8A2AA122E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6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87388"/>
            <a:ext cx="6102350" cy="34337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9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 sz="18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/>
            </a:lvl5pPr>
            <a:lvl6pPr marL="2514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8pPr>
            <a:lvl9pPr marL="39433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0905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664" y="1995678"/>
            <a:ext cx="5376672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 marL="1142972" marR="0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 sz="1800"/>
            </a:lvl3pPr>
            <a:lvl4pPr marL="1600160" marR="0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–"/>
              <a:tabLst/>
              <a:defRPr/>
            </a:lvl4pPr>
            <a:lvl5pPr marL="2057348" marR="0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/>
            </a:lvl5pPr>
            <a:lvl6pPr marL="2514537" marR="0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6pPr>
            <a:lvl7pPr marL="2971726" marR="0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7pPr>
            <a:lvl8pPr marL="3428915" marR="0" indent="-228594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8pPr>
            <a:lvl9pPr marL="3943252" marR="0" indent="-285743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08709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rgbClr val="00599F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4599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70248" cy="1808924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00599F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115"/>
            <a:ext cx="4270248" cy="1808924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34696" y="2823212"/>
            <a:ext cx="4279392" cy="1812797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00599F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54296" y="2823212"/>
            <a:ext cx="4279392" cy="1812797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06096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01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631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>
            <a:spLocks/>
          </p:cNvSpPr>
          <p:nvPr userDrawn="1"/>
        </p:nvSpPr>
        <p:spPr bwMode="auto">
          <a:xfrm>
            <a:off x="4656139" y="21193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9" hidden="1"/>
          <p:cNvSpPr>
            <a:spLocks/>
          </p:cNvSpPr>
          <p:nvPr userDrawn="1"/>
        </p:nvSpPr>
        <p:spPr bwMode="auto">
          <a:xfrm>
            <a:off x="6870700" y="21193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2" name="Rectangle 11" hidden="1"/>
          <p:cNvSpPr>
            <a:spLocks/>
          </p:cNvSpPr>
          <p:nvPr userDrawn="1"/>
        </p:nvSpPr>
        <p:spPr bwMode="auto">
          <a:xfrm>
            <a:off x="2443164" y="1821658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3" name="Rectangle 12" hidden="1"/>
          <p:cNvSpPr>
            <a:spLocks/>
          </p:cNvSpPr>
          <p:nvPr userDrawn="1"/>
        </p:nvSpPr>
        <p:spPr bwMode="auto">
          <a:xfrm>
            <a:off x="4656139" y="1821658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4" name="Rectangle 13" hidden="1"/>
          <p:cNvSpPr>
            <a:spLocks/>
          </p:cNvSpPr>
          <p:nvPr userDrawn="1"/>
        </p:nvSpPr>
        <p:spPr bwMode="auto">
          <a:xfrm>
            <a:off x="6870700" y="1821658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5" name="Rectangle 14" hidden="1"/>
          <p:cNvSpPr>
            <a:spLocks/>
          </p:cNvSpPr>
          <p:nvPr userDrawn="1"/>
        </p:nvSpPr>
        <p:spPr bwMode="auto">
          <a:xfrm>
            <a:off x="228601" y="3430192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7" name="Rectangle 16" hidden="1"/>
          <p:cNvSpPr>
            <a:spLocks/>
          </p:cNvSpPr>
          <p:nvPr userDrawn="1"/>
        </p:nvSpPr>
        <p:spPr bwMode="auto">
          <a:xfrm>
            <a:off x="4656139" y="3430192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8" name="Rectangle 17" hidden="1"/>
          <p:cNvSpPr>
            <a:spLocks/>
          </p:cNvSpPr>
          <p:nvPr userDrawn="1"/>
        </p:nvSpPr>
        <p:spPr bwMode="auto">
          <a:xfrm>
            <a:off x="6870700" y="3430192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75217" y="1717300"/>
            <a:ext cx="5943600" cy="452432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2600" b="0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1780" y="2207610"/>
            <a:ext cx="5943600" cy="3693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800" cap="none">
                <a:solidFill>
                  <a:schemeClr val="accent1"/>
                </a:solidFill>
              </a:defRPr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621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1714500"/>
            <a:ext cx="6347652" cy="55549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549652"/>
            <a:ext cx="6347652" cy="6858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3268180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Log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31136" y="1714500"/>
            <a:ext cx="6355080" cy="55549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1136" y="2549652"/>
            <a:ext cx="6355080" cy="6858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27" y="405347"/>
            <a:ext cx="834391" cy="43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65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635" y="2187702"/>
            <a:ext cx="5228732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7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rgbClr val="00599F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90297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664" y="1995678"/>
            <a:ext cx="5376672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80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 sz="18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/>
            </a:lvl5pPr>
            <a:lvl6pPr marL="2514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8pPr>
            <a:lvl9pPr marL="39433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91822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rgbClr val="00599F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2541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70248" cy="1808924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00599F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115"/>
            <a:ext cx="4270248" cy="1808924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34696" y="2823211"/>
            <a:ext cx="4279392" cy="1812797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00599F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54296" y="2823211"/>
            <a:ext cx="4279392" cy="1812797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39716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12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4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>
            <a:spLocks/>
          </p:cNvSpPr>
          <p:nvPr userDrawn="1"/>
        </p:nvSpPr>
        <p:spPr bwMode="auto">
          <a:xfrm>
            <a:off x="4656138" y="21193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 hidden="1"/>
          <p:cNvSpPr>
            <a:spLocks/>
          </p:cNvSpPr>
          <p:nvPr userDrawn="1"/>
        </p:nvSpPr>
        <p:spPr bwMode="auto">
          <a:xfrm>
            <a:off x="6870700" y="21193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 hidden="1"/>
          <p:cNvSpPr>
            <a:spLocks/>
          </p:cNvSpPr>
          <p:nvPr userDrawn="1"/>
        </p:nvSpPr>
        <p:spPr bwMode="auto">
          <a:xfrm>
            <a:off x="2443163" y="1821657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 hidden="1"/>
          <p:cNvSpPr>
            <a:spLocks/>
          </p:cNvSpPr>
          <p:nvPr userDrawn="1"/>
        </p:nvSpPr>
        <p:spPr bwMode="auto">
          <a:xfrm>
            <a:off x="4656138" y="1821657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 hidden="1"/>
          <p:cNvSpPr>
            <a:spLocks/>
          </p:cNvSpPr>
          <p:nvPr userDrawn="1"/>
        </p:nvSpPr>
        <p:spPr bwMode="auto">
          <a:xfrm>
            <a:off x="6870700" y="1821657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 hidden="1"/>
          <p:cNvSpPr>
            <a:spLocks/>
          </p:cNvSpPr>
          <p:nvPr userDrawn="1"/>
        </p:nvSpPr>
        <p:spPr bwMode="auto">
          <a:xfrm>
            <a:off x="228600" y="343019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 hidden="1"/>
          <p:cNvSpPr>
            <a:spLocks/>
          </p:cNvSpPr>
          <p:nvPr userDrawn="1"/>
        </p:nvSpPr>
        <p:spPr bwMode="auto">
          <a:xfrm>
            <a:off x="4656138" y="343019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 hidden="1"/>
          <p:cNvSpPr>
            <a:spLocks/>
          </p:cNvSpPr>
          <p:nvPr userDrawn="1"/>
        </p:nvSpPr>
        <p:spPr bwMode="auto">
          <a:xfrm>
            <a:off x="6870700" y="343019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75217" y="1717299"/>
            <a:ext cx="5943600" cy="452432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2600" b="0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1780" y="2207609"/>
            <a:ext cx="5943600" cy="3693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708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1714500"/>
            <a:ext cx="6347652" cy="55549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549652"/>
            <a:ext cx="6347652" cy="6858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2787134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Log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31136" y="1714500"/>
            <a:ext cx="6355080" cy="55549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1136" y="2549652"/>
            <a:ext cx="6355080" cy="6858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26" y="405347"/>
            <a:ext cx="834391" cy="43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70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634" y="2187702"/>
            <a:ext cx="5228732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1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70248" cy="1808924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00599F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115"/>
            <a:ext cx="4270248" cy="1808924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34696" y="2823211"/>
            <a:ext cx="4279392" cy="1812797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00599F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54296" y="2823211"/>
            <a:ext cx="4279392" cy="1812797"/>
          </a:xfr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95767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664" y="1995678"/>
            <a:ext cx="5376672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56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 marL="8572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 sz="1350"/>
            </a:lvl3pPr>
            <a:lvl4pPr marL="12001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–"/>
              <a:tabLst/>
              <a:defRPr/>
            </a:lvl4pPr>
            <a:lvl5pPr marL="15430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/>
            </a:lvl5pPr>
            <a:lvl6pPr marL="18859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6pPr>
            <a:lvl7pPr marL="22288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7pPr>
            <a:lvl8pPr marL="25717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8pPr>
            <a:lvl9pPr marL="2957513" marR="0" indent="-21431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0246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1650"/>
            </a:lvl1pPr>
            <a:lvl2pPr>
              <a:buClr>
                <a:srgbClr val="00599F"/>
              </a:buClr>
              <a:defRPr sz="1500"/>
            </a:lvl2pPr>
            <a:lvl3pPr>
              <a:buClr>
                <a:schemeClr val="accent1"/>
              </a:buClr>
              <a:defRPr sz="1350"/>
            </a:lvl3pPr>
            <a:lvl4pPr>
              <a:buClr>
                <a:schemeClr val="accent1"/>
              </a:buClr>
              <a:defRPr sz="1200"/>
            </a:lvl4pPr>
            <a:lvl5pPr>
              <a:buClr>
                <a:srgbClr val="00599F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1650"/>
            </a:lvl1pPr>
            <a:lvl2pPr>
              <a:buClr>
                <a:schemeClr val="accent1"/>
              </a:buClr>
              <a:defRPr sz="1500"/>
            </a:lvl2pPr>
            <a:lvl3pPr>
              <a:buClr>
                <a:schemeClr val="accent1"/>
              </a:buClr>
              <a:defRPr sz="1350"/>
            </a:lvl3pPr>
            <a:lvl4pPr>
              <a:buClr>
                <a:schemeClr val="accent1"/>
              </a:buClr>
              <a:defRPr sz="1200"/>
            </a:lvl4pPr>
            <a:lvl5pPr>
              <a:buClr>
                <a:srgbClr val="00599F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6122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70248" cy="1808924"/>
          </a:xfrm>
        </p:spPr>
        <p:txBody>
          <a:bodyPr/>
          <a:lstStyle>
            <a:lvl1pPr>
              <a:buClr>
                <a:schemeClr val="accent1"/>
              </a:buClr>
              <a:defRPr sz="1500"/>
            </a:lvl1pPr>
            <a:lvl2pPr>
              <a:buClr>
                <a:srgbClr val="00599F"/>
              </a:buClr>
              <a:defRPr sz="135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050"/>
            </a:lvl4pPr>
            <a:lvl5pPr>
              <a:buClr>
                <a:srgbClr val="00599F"/>
              </a:buCl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115"/>
            <a:ext cx="4270248" cy="1808924"/>
          </a:xfrm>
        </p:spPr>
        <p:txBody>
          <a:bodyPr/>
          <a:lstStyle>
            <a:lvl1pPr>
              <a:buClr>
                <a:schemeClr val="accent1"/>
              </a:buClr>
              <a:defRPr sz="1500"/>
            </a:lvl1pPr>
            <a:lvl2pPr>
              <a:buClr>
                <a:schemeClr val="accent1"/>
              </a:buClr>
              <a:defRPr sz="135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050"/>
            </a:lvl4pPr>
            <a:lvl5pPr>
              <a:buClr>
                <a:srgbClr val="00599F"/>
              </a:buCl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34696" y="2823211"/>
            <a:ext cx="4279392" cy="1812797"/>
          </a:xfrm>
        </p:spPr>
        <p:txBody>
          <a:bodyPr/>
          <a:lstStyle>
            <a:lvl1pPr>
              <a:buClr>
                <a:schemeClr val="accent1"/>
              </a:buClr>
              <a:defRPr sz="1500"/>
            </a:lvl1pPr>
            <a:lvl2pPr>
              <a:buClr>
                <a:srgbClr val="00599F"/>
              </a:buClr>
              <a:defRPr sz="135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050"/>
            </a:lvl4pPr>
            <a:lvl5pPr>
              <a:buClr>
                <a:srgbClr val="00599F"/>
              </a:buCl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54296" y="2823211"/>
            <a:ext cx="4279392" cy="1812797"/>
          </a:xfrm>
        </p:spPr>
        <p:txBody>
          <a:bodyPr/>
          <a:lstStyle>
            <a:lvl1pPr>
              <a:buClr>
                <a:schemeClr val="accent1"/>
              </a:buClr>
              <a:defRPr sz="1500"/>
            </a:lvl1pPr>
            <a:lvl2pPr>
              <a:buClr>
                <a:schemeClr val="accent1"/>
              </a:buClr>
              <a:defRPr sz="135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050"/>
            </a:lvl4pPr>
            <a:lvl5pPr>
              <a:buClr>
                <a:srgbClr val="00599F"/>
              </a:buCl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65125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02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060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>
            <a:spLocks/>
          </p:cNvSpPr>
          <p:nvPr userDrawn="1"/>
        </p:nvSpPr>
        <p:spPr bwMode="auto">
          <a:xfrm>
            <a:off x="4656138" y="21193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10" name="Rectangle 9" hidden="1"/>
          <p:cNvSpPr>
            <a:spLocks/>
          </p:cNvSpPr>
          <p:nvPr userDrawn="1"/>
        </p:nvSpPr>
        <p:spPr bwMode="auto">
          <a:xfrm>
            <a:off x="6870700" y="21193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12" name="Rectangle 11" hidden="1"/>
          <p:cNvSpPr>
            <a:spLocks/>
          </p:cNvSpPr>
          <p:nvPr userDrawn="1"/>
        </p:nvSpPr>
        <p:spPr bwMode="auto">
          <a:xfrm>
            <a:off x="2443163" y="1821657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13" name="Rectangle 12" hidden="1"/>
          <p:cNvSpPr>
            <a:spLocks/>
          </p:cNvSpPr>
          <p:nvPr userDrawn="1"/>
        </p:nvSpPr>
        <p:spPr bwMode="auto">
          <a:xfrm>
            <a:off x="4656138" y="1821657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14" name="Rectangle 13" hidden="1"/>
          <p:cNvSpPr>
            <a:spLocks/>
          </p:cNvSpPr>
          <p:nvPr userDrawn="1"/>
        </p:nvSpPr>
        <p:spPr bwMode="auto">
          <a:xfrm>
            <a:off x="6870700" y="1821657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15" name="Rectangle 14" hidden="1"/>
          <p:cNvSpPr>
            <a:spLocks/>
          </p:cNvSpPr>
          <p:nvPr userDrawn="1"/>
        </p:nvSpPr>
        <p:spPr bwMode="auto">
          <a:xfrm>
            <a:off x="228600" y="343019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17" name="Rectangle 16" hidden="1"/>
          <p:cNvSpPr>
            <a:spLocks/>
          </p:cNvSpPr>
          <p:nvPr userDrawn="1"/>
        </p:nvSpPr>
        <p:spPr bwMode="auto">
          <a:xfrm>
            <a:off x="4656138" y="343019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18" name="Rectangle 17" hidden="1"/>
          <p:cNvSpPr>
            <a:spLocks/>
          </p:cNvSpPr>
          <p:nvPr userDrawn="1"/>
        </p:nvSpPr>
        <p:spPr bwMode="auto">
          <a:xfrm>
            <a:off x="6870700" y="343019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75217" y="1807324"/>
            <a:ext cx="5943600" cy="362407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1950" b="0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1780" y="2207609"/>
            <a:ext cx="5943600" cy="300082"/>
          </a:xfrm>
        </p:spPr>
        <p:txBody>
          <a:bodyPr wrap="square" anchor="t">
            <a:spAutoFit/>
          </a:bodyPr>
          <a:lstStyle>
            <a:lvl1pPr marL="0" indent="0">
              <a:buNone/>
              <a:defRPr sz="135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279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1714500"/>
            <a:ext cx="6347652" cy="55549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195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549652"/>
            <a:ext cx="6347652" cy="6858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35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242578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Log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31136" y="1714500"/>
            <a:ext cx="6355080" cy="55549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195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1136" y="2549652"/>
            <a:ext cx="6355080" cy="6858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35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27" y="464340"/>
            <a:ext cx="1083285" cy="42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11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losing">
    <p:bg bwMode="auto"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634" y="2283714"/>
            <a:ext cx="5228732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3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904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664" y="2146554"/>
            <a:ext cx="5376672" cy="8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96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>
            <a:spLocks/>
          </p:cNvSpPr>
          <p:nvPr userDrawn="1"/>
        </p:nvSpPr>
        <p:spPr bwMode="auto">
          <a:xfrm>
            <a:off x="4656138" y="21193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 hidden="1"/>
          <p:cNvSpPr>
            <a:spLocks/>
          </p:cNvSpPr>
          <p:nvPr userDrawn="1"/>
        </p:nvSpPr>
        <p:spPr bwMode="auto">
          <a:xfrm>
            <a:off x="6870700" y="21193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 hidden="1"/>
          <p:cNvSpPr>
            <a:spLocks/>
          </p:cNvSpPr>
          <p:nvPr userDrawn="1"/>
        </p:nvSpPr>
        <p:spPr bwMode="auto">
          <a:xfrm>
            <a:off x="2443163" y="1821657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 hidden="1"/>
          <p:cNvSpPr>
            <a:spLocks/>
          </p:cNvSpPr>
          <p:nvPr userDrawn="1"/>
        </p:nvSpPr>
        <p:spPr bwMode="auto">
          <a:xfrm>
            <a:off x="4656138" y="1821657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 hidden="1"/>
          <p:cNvSpPr>
            <a:spLocks/>
          </p:cNvSpPr>
          <p:nvPr userDrawn="1"/>
        </p:nvSpPr>
        <p:spPr bwMode="auto">
          <a:xfrm>
            <a:off x="6870700" y="1821657"/>
            <a:ext cx="2044700" cy="15323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 hidden="1"/>
          <p:cNvSpPr>
            <a:spLocks/>
          </p:cNvSpPr>
          <p:nvPr userDrawn="1"/>
        </p:nvSpPr>
        <p:spPr bwMode="auto">
          <a:xfrm>
            <a:off x="228600" y="343019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 hidden="1"/>
          <p:cNvSpPr>
            <a:spLocks/>
          </p:cNvSpPr>
          <p:nvPr userDrawn="1"/>
        </p:nvSpPr>
        <p:spPr bwMode="auto">
          <a:xfrm>
            <a:off x="4656138" y="343019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 hidden="1"/>
          <p:cNvSpPr>
            <a:spLocks/>
          </p:cNvSpPr>
          <p:nvPr userDrawn="1"/>
        </p:nvSpPr>
        <p:spPr bwMode="auto">
          <a:xfrm>
            <a:off x="6870700" y="3430191"/>
            <a:ext cx="2044700" cy="15335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75217" y="1717299"/>
            <a:ext cx="5943600" cy="452432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2600" b="0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1780" y="2207609"/>
            <a:ext cx="5943600" cy="3693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43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1714500"/>
            <a:ext cx="6347652" cy="55549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549652"/>
            <a:ext cx="6347652" cy="6858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360639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Log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31136" y="1714500"/>
            <a:ext cx="6355080" cy="55549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1136" y="2549652"/>
            <a:ext cx="6355080" cy="6858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360639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634" y="2187702"/>
            <a:ext cx="5228732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59" y="4808137"/>
            <a:ext cx="1023581" cy="2743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845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/>
              <a:t>Fourth level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" y="853016"/>
            <a:ext cx="868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60862" y="4849120"/>
            <a:ext cx="3094458" cy="196208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l" defTabSz="914400" rtl="0" eaLnBrk="1" latinLnBrk="0" hangingPunct="1"/>
            <a:r>
              <a:rPr lang="en-US" sz="1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Corning India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14278" y="4895788"/>
            <a:ext cx="0" cy="1028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52428" y="4849120"/>
            <a:ext cx="462973" cy="196208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1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1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571325" y="4895788"/>
            <a:ext cx="0" cy="1028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" descr="Corning Restricted                     ">
            <a:extLst>
              <a:ext uri="{FF2B5EF4-FFF2-40B4-BE49-F238E27FC236}">
                <a16:creationId xmlns:a16="http://schemas.microsoft.com/office/drawing/2014/main" id="{E2689768-1931-4114-86C6-C471A7C4CEAB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Corning Restricted                    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FAFDA-C0A3-055D-8ED9-DB56638C141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7878763" y="4991100"/>
            <a:ext cx="13001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- Corning (L4)</a:t>
            </a:r>
          </a:p>
        </p:txBody>
      </p:sp>
    </p:spTree>
    <p:extLst>
      <p:ext uri="{BB962C8B-B14F-4D97-AF65-F5344CB8AC3E}">
        <p14:creationId xmlns:p14="http://schemas.microsoft.com/office/powerpoint/2010/main" val="144676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2" r:id="rId2"/>
    <p:sldLayoutId id="2147483698" r:id="rId3"/>
    <p:sldLayoutId id="2147483694" r:id="rId4"/>
    <p:sldLayoutId id="2147483693" r:id="rId5"/>
    <p:sldLayoutId id="2147483697" r:id="rId6"/>
    <p:sldLayoutId id="2147483683" r:id="rId7"/>
    <p:sldLayoutId id="2147483673" r:id="rId8"/>
    <p:sldLayoutId id="2147483678" r:id="rId9"/>
    <p:sldLayoutId id="2147483682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7813" indent="-2778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529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943350" indent="-28575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60" y="4808137"/>
            <a:ext cx="1023581" cy="2743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12116"/>
            <a:ext cx="8686800" cy="3845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/>
              <a:t>Fourth level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" y="853016"/>
            <a:ext cx="868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60862" y="4849120"/>
            <a:ext cx="3094458" cy="196208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l" defTabSz="914378" rtl="0" eaLnBrk="1" latinLnBrk="0" hangingPunct="1"/>
            <a:r>
              <a:rPr lang="en-US" sz="1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Corning India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14278" y="4895788"/>
            <a:ext cx="0" cy="1028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52429" y="4849120"/>
            <a:ext cx="462973" cy="196208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378" rtl="0" eaLnBrk="1" latinLnBrk="0" hangingPunct="1"/>
            <a:fld id="{6BD60253-A662-F240-BA74-86737CD619AE}" type="slidenum">
              <a:rPr lang="en-US" sz="11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378" rtl="0" eaLnBrk="1" latinLnBrk="0" hangingPunct="1"/>
              <a:t>‹#›</a:t>
            </a:fld>
            <a:endParaRPr lang="en-US" sz="11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571325" y="4895788"/>
            <a:ext cx="0" cy="1028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" descr="Corning Restricted                     ">
            <a:extLst>
              <a:ext uri="{FF2B5EF4-FFF2-40B4-BE49-F238E27FC236}">
                <a16:creationId xmlns:a16="http://schemas.microsoft.com/office/drawing/2014/main" id="{EB725E00-B5F3-4F27-8447-1E27BBA75C8A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Corning Restricted                    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8DF30-CA10-C6E6-1FCD-9C9C6913C10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7878763" y="4991100"/>
            <a:ext cx="13001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- Corning (L4)</a:t>
            </a:r>
          </a:p>
        </p:txBody>
      </p:sp>
    </p:spTree>
    <p:extLst>
      <p:ext uri="{BB962C8B-B14F-4D97-AF65-F5344CB8AC3E}">
        <p14:creationId xmlns:p14="http://schemas.microsoft.com/office/powerpoint/2010/main" val="220620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/>
  <p:txStyles>
    <p:titleStyle>
      <a:lvl1pPr algn="l" defTabSz="914378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7806" indent="-277806" algn="l" defTabSz="914378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Clr>
          <a:srgbClr val="00529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943252" indent="-285743" algn="l" defTabSz="914378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59" y="4808137"/>
            <a:ext cx="1023581" cy="2743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845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/>
              <a:t>Fourth level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" y="853016"/>
            <a:ext cx="868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60862" y="4849120"/>
            <a:ext cx="3094458" cy="196208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l" defTabSz="914400" rtl="0" eaLnBrk="1" latinLnBrk="0" hangingPunct="1"/>
            <a:r>
              <a:rPr lang="en-US" sz="1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Business Name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14278" y="4895788"/>
            <a:ext cx="0" cy="1028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52428" y="4849120"/>
            <a:ext cx="462973" cy="196208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1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1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571325" y="4895788"/>
            <a:ext cx="0" cy="1028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" descr="Corning Restricted                     ">
            <a:extLst>
              <a:ext uri="{FF2B5EF4-FFF2-40B4-BE49-F238E27FC236}">
                <a16:creationId xmlns:a16="http://schemas.microsoft.com/office/drawing/2014/main" id="{A6F1983E-6CE7-431D-981E-93B7DE0948D4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Corning Restricted                    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34FA9-C859-E0B8-AB95-29230DC2A65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7878763" y="4991100"/>
            <a:ext cx="13001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- Corning (L4)</a:t>
            </a:r>
          </a:p>
        </p:txBody>
      </p:sp>
    </p:spTree>
    <p:extLst>
      <p:ext uri="{BB962C8B-B14F-4D97-AF65-F5344CB8AC3E}">
        <p14:creationId xmlns:p14="http://schemas.microsoft.com/office/powerpoint/2010/main" val="286543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7813" indent="-2778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529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943350" indent="-28575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60" y="4891978"/>
            <a:ext cx="1023581" cy="2057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845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/>
              <a:t>Fourth level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" y="853016"/>
            <a:ext cx="868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293110" y="4943413"/>
            <a:ext cx="0" cy="1028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8452428" y="4896745"/>
            <a:ext cx="462973" cy="196208"/>
          </a:xfrm>
          <a:prstGeom prst="rect">
            <a:avLst/>
          </a:prstGeom>
        </p:spPr>
        <p:txBody>
          <a:bodyPr vert="horz" lIns="0" tIns="34290" rIns="0" bIns="34290" rtlCol="0" anchor="ctr"/>
          <a:lstStyle/>
          <a:p>
            <a:pPr marL="0" algn="r" defTabSz="685800" rtl="0" eaLnBrk="1" latinLnBrk="0" hangingPunct="1"/>
            <a:fld id="{6BD60253-A662-F240-BA74-86737CD619AE}" type="slidenum">
              <a:rPr lang="en-US" sz="825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685800" rtl="0" eaLnBrk="1" latinLnBrk="0" hangingPunct="1"/>
              <a:t>‹#›</a:t>
            </a:fld>
            <a:endParaRPr lang="en-US" sz="825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571325" y="4943413"/>
            <a:ext cx="0" cy="1028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23285" y="4896745"/>
            <a:ext cx="3094458" cy="196208"/>
          </a:xfrm>
          <a:prstGeom prst="rect">
            <a:avLst/>
          </a:prstGeom>
        </p:spPr>
        <p:txBody>
          <a:bodyPr vert="horz" lIns="0" tIns="34290" rIns="0" bIns="34290" rtlCol="0" anchor="ctr"/>
          <a:lstStyle/>
          <a:p>
            <a:pPr marL="0" algn="l" defTabSz="685800" rtl="0" eaLnBrk="1" latinLnBrk="0" hangingPunct="1"/>
            <a:r>
              <a:rPr lang="en-US" sz="825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Business Name</a:t>
            </a:r>
          </a:p>
        </p:txBody>
      </p:sp>
      <p:sp>
        <p:nvSpPr>
          <p:cNvPr id="9" name="fr" descr="Corning Restricted                     ">
            <a:extLst>
              <a:ext uri="{FF2B5EF4-FFF2-40B4-BE49-F238E27FC236}">
                <a16:creationId xmlns:a16="http://schemas.microsoft.com/office/drawing/2014/main" id="{0C748370-46DD-4A76-AFBF-95E3146E211E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Corning Restricted                    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48B1D-BB5D-1B73-5067-02C1DBDA64B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7878763" y="4991100"/>
            <a:ext cx="13001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- Corning (L4)</a:t>
            </a:r>
          </a:p>
        </p:txBody>
      </p:sp>
    </p:spTree>
    <p:extLst>
      <p:ext uri="{BB962C8B-B14F-4D97-AF65-F5344CB8AC3E}">
        <p14:creationId xmlns:p14="http://schemas.microsoft.com/office/powerpoint/2010/main" val="351577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360" indent="-2083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Clr>
          <a:srgbClr val="005293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57513" indent="-214313" algn="l" defTabSz="6858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3D66DA-0DC5-4C25-A214-C40830CA6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3634" y="1175657"/>
            <a:ext cx="6348413" cy="3149600"/>
          </a:xfrm>
        </p:spPr>
        <p:txBody>
          <a:bodyPr/>
          <a:lstStyle/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en-US" altLang="en-US" sz="2800" b="1" dirty="0"/>
              <a:t>Corporate Social Responsibility </a:t>
            </a:r>
            <a:r>
              <a:rPr lang="en-US" altLang="en-US" sz="2000" b="1" i="1" dirty="0"/>
              <a:t>(Community Outreach Program) </a:t>
            </a:r>
            <a:br>
              <a:rPr lang="en-US" altLang="en-US" sz="2800" dirty="0"/>
            </a:br>
            <a:br>
              <a:rPr lang="en-US" altLang="en-US" sz="2800" dirty="0"/>
            </a:br>
            <a:br>
              <a:rPr lang="en-US" altLang="en-US" sz="2400" dirty="0"/>
            </a:br>
            <a:r>
              <a:rPr lang="en-US" altLang="en-US" sz="2400" dirty="0"/>
              <a:t>FY-2024-2025</a:t>
            </a:r>
            <a:br>
              <a:rPr lang="en-US" altLang="en-US" sz="2400" dirty="0"/>
            </a:br>
            <a:br>
              <a:rPr lang="en-US" altLang="en-US" sz="2400" dirty="0"/>
            </a:br>
            <a:br>
              <a:rPr lang="en-US" altLang="en-US" sz="2400" dirty="0"/>
            </a:br>
            <a:r>
              <a:rPr lang="en-US" altLang="en-US" sz="2000" dirty="0"/>
              <a:t>Amit Abhyankar</a:t>
            </a:r>
            <a:endParaRPr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11C82-E112-4B59-811B-EB7EC7C7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73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2816351" y="1530462"/>
            <a:ext cx="3243834" cy="313135"/>
          </a:xfrm>
        </p:spPr>
        <p:txBody>
          <a:bodyPr/>
          <a:lstStyle/>
          <a:p>
            <a:pPr eaLnBrk="1" hangingPunct="1"/>
            <a:r>
              <a:rPr sz="1800" b="1" dirty="0"/>
              <a:t>Information Security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2816352" y="2040390"/>
            <a:ext cx="3242680" cy="1660754"/>
          </a:xfrm>
        </p:spPr>
        <p:txBody>
          <a:bodyPr/>
          <a:lstStyle/>
          <a:p>
            <a:pPr>
              <a:lnSpc>
                <a:spcPts val="1650"/>
              </a:lnSpc>
              <a:spcBef>
                <a:spcPts val="150"/>
              </a:spcBef>
            </a:pPr>
            <a:r>
              <a:rPr sz="1200" dirty="0"/>
              <a:t>This presentation contains Corning Restricted information and is intended solely for those with a need to know. It may not be distributed, in whole or part, in any form by any means, or by any person or organization without authorization from Corning Incorporated.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0" y="0"/>
            <a:ext cx="1714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CE9435-A0B9-4B71-94E2-7CDDD32B8280}"/>
              </a:ext>
            </a:extLst>
          </p:cNvPr>
          <p:cNvSpPr/>
          <p:nvPr/>
        </p:nvSpPr>
        <p:spPr>
          <a:xfrm>
            <a:off x="149087" y="970058"/>
            <a:ext cx="8686800" cy="3840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4BA172-8E97-480B-A072-1C5B498FD70E}"/>
              </a:ext>
            </a:extLst>
          </p:cNvPr>
          <p:cNvSpPr/>
          <p:nvPr/>
        </p:nvSpPr>
        <p:spPr>
          <a:xfrm>
            <a:off x="260404" y="1046643"/>
            <a:ext cx="8460607" cy="40426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 KEY PILLARS OF CORNING INDIA SUSTAINABILITY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D1BA9A-83AC-4235-BDAF-47CF12F3821C}"/>
              </a:ext>
            </a:extLst>
          </p:cNvPr>
          <p:cNvSpPr/>
          <p:nvPr/>
        </p:nvSpPr>
        <p:spPr>
          <a:xfrm>
            <a:off x="260405" y="1501437"/>
            <a:ext cx="1934678" cy="2744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5826B7-C8DE-4331-AF54-3804987E6CEC}"/>
              </a:ext>
            </a:extLst>
          </p:cNvPr>
          <p:cNvSpPr/>
          <p:nvPr/>
        </p:nvSpPr>
        <p:spPr>
          <a:xfrm>
            <a:off x="2467599" y="1501434"/>
            <a:ext cx="1934678" cy="2744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F9603F-B00B-42B8-913F-3948187D7C77}"/>
              </a:ext>
            </a:extLst>
          </p:cNvPr>
          <p:cNvSpPr/>
          <p:nvPr/>
        </p:nvSpPr>
        <p:spPr>
          <a:xfrm>
            <a:off x="4626966" y="1501434"/>
            <a:ext cx="1934678" cy="2744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C16987-EDC3-43DC-B861-55C2F22F2AA5}"/>
              </a:ext>
            </a:extLst>
          </p:cNvPr>
          <p:cNvSpPr/>
          <p:nvPr/>
        </p:nvSpPr>
        <p:spPr>
          <a:xfrm>
            <a:off x="6786333" y="1501434"/>
            <a:ext cx="1934678" cy="2744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EFF00-2E25-4568-95BA-82E600FB780E}"/>
              </a:ext>
            </a:extLst>
          </p:cNvPr>
          <p:cNvSpPr/>
          <p:nvPr/>
        </p:nvSpPr>
        <p:spPr>
          <a:xfrm>
            <a:off x="270029" y="1482182"/>
            <a:ext cx="1925054" cy="7918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Education &amp; Health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3C499A-B001-4D3C-934A-D0ED42EB8688}"/>
              </a:ext>
            </a:extLst>
          </p:cNvPr>
          <p:cNvSpPr/>
          <p:nvPr/>
        </p:nvSpPr>
        <p:spPr>
          <a:xfrm>
            <a:off x="2477223" y="1482181"/>
            <a:ext cx="1934678" cy="7918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Sanitation &amp; Water conservation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0D2005-BE28-4972-99A9-42B883FC9651}"/>
              </a:ext>
            </a:extLst>
          </p:cNvPr>
          <p:cNvSpPr/>
          <p:nvPr/>
        </p:nvSpPr>
        <p:spPr>
          <a:xfrm>
            <a:off x="4617342" y="1482180"/>
            <a:ext cx="1934678" cy="7918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Energy conservation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A3CCA9-832A-4AB8-B23C-A655528F6E05}"/>
              </a:ext>
            </a:extLst>
          </p:cNvPr>
          <p:cNvSpPr/>
          <p:nvPr/>
        </p:nvSpPr>
        <p:spPr>
          <a:xfrm>
            <a:off x="6786333" y="1479780"/>
            <a:ext cx="1934678" cy="7918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Environmental sustainability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66BE6C-2314-4416-8397-3D2C35928530}"/>
              </a:ext>
            </a:extLst>
          </p:cNvPr>
          <p:cNvSpPr txBox="1"/>
          <p:nvPr/>
        </p:nvSpPr>
        <p:spPr>
          <a:xfrm>
            <a:off x="260404" y="2584735"/>
            <a:ext cx="1934679" cy="77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6000"/>
              </a:lnSpc>
              <a:spcBef>
                <a:spcPts val="150"/>
              </a:spcBef>
            </a:pPr>
            <a:r>
              <a:rPr lang="en-US" altLang="en-US" sz="1200" dirty="0"/>
              <a:t>We support schools  in our communities  to enhance  education for</a:t>
            </a:r>
          </a:p>
          <a:p>
            <a:pPr algn="ctr">
              <a:lnSpc>
                <a:spcPts val="1150"/>
              </a:lnSpc>
              <a:spcBef>
                <a:spcPts val="38"/>
              </a:spcBef>
            </a:pPr>
            <a:r>
              <a:rPr lang="en-US" altLang="en-US" sz="1200" dirty="0"/>
              <a:t>tomorrow’s  innovators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A247C7-8105-438A-8FAB-D4B93509BF60}"/>
              </a:ext>
            </a:extLst>
          </p:cNvPr>
          <p:cNvSpPr txBox="1"/>
          <p:nvPr/>
        </p:nvSpPr>
        <p:spPr>
          <a:xfrm>
            <a:off x="4568012" y="2640469"/>
            <a:ext cx="1934679" cy="100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6000"/>
              </a:lnSpc>
              <a:spcBef>
                <a:spcPts val="150"/>
              </a:spcBef>
            </a:pPr>
            <a:r>
              <a:rPr lang="en-US" sz="1200" dirty="0"/>
              <a:t> </a:t>
            </a:r>
            <a:r>
              <a:rPr lang="en-US" altLang="en-US" sz="1200" dirty="0"/>
              <a:t>We practice  environmentally  responsible and cost-effective use of energy</a:t>
            </a:r>
          </a:p>
          <a:p>
            <a:pPr marL="285750" indent="-285750" algn="ctr">
              <a:buFont typeface="Wingdings" panose="05000000000000000000" pitchFamily="2" charset="2"/>
              <a:buChar char="Ø"/>
              <a:tabLst>
                <a:tab pos="173038" algn="l"/>
              </a:tabLst>
            </a:pP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ECB34D-2E87-4D14-AEEA-333F77E097A2}"/>
              </a:ext>
            </a:extLst>
          </p:cNvPr>
          <p:cNvSpPr txBox="1"/>
          <p:nvPr/>
        </p:nvSpPr>
        <p:spPr>
          <a:xfrm>
            <a:off x="2505801" y="2633415"/>
            <a:ext cx="1934679" cy="117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50"/>
              </a:lnSpc>
              <a:spcBef>
                <a:spcPts val="175"/>
              </a:spcBef>
            </a:pPr>
            <a:r>
              <a:rPr lang="en-US" altLang="en-US" sz="1200" dirty="0"/>
              <a:t>We work continuously  to improve availability of</a:t>
            </a:r>
          </a:p>
          <a:p>
            <a:pPr algn="ctr">
              <a:lnSpc>
                <a:spcPts val="1138"/>
              </a:lnSpc>
              <a:spcBef>
                <a:spcPts val="13"/>
              </a:spcBef>
            </a:pPr>
            <a:r>
              <a:rPr lang="en-US" altLang="en-US" sz="1200" dirty="0"/>
              <a:t>clean water for future  generations by</a:t>
            </a:r>
          </a:p>
          <a:p>
            <a:pPr algn="ctr">
              <a:lnSpc>
                <a:spcPts val="1150"/>
              </a:lnSpc>
              <a:spcBef>
                <a:spcPct val="0"/>
              </a:spcBef>
            </a:pPr>
            <a:r>
              <a:rPr lang="en-US" altLang="en-US" sz="1200" dirty="0"/>
              <a:t>conserving this  precious resource</a:t>
            </a:r>
          </a:p>
          <a:p>
            <a:pPr marL="285750" indent="-285750" algn="ctr">
              <a:buFont typeface="Wingdings" panose="05000000000000000000" pitchFamily="2" charset="2"/>
              <a:buChar char="Ø"/>
              <a:tabLst>
                <a:tab pos="173038" algn="l"/>
              </a:tabLst>
            </a:pP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FB59AD-0F82-4364-A193-BAD17D04A228}"/>
              </a:ext>
            </a:extLst>
          </p:cNvPr>
          <p:cNvSpPr txBox="1"/>
          <p:nvPr/>
        </p:nvSpPr>
        <p:spPr>
          <a:xfrm>
            <a:off x="6786333" y="2599358"/>
            <a:ext cx="1934679" cy="115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6000"/>
              </a:lnSpc>
              <a:spcBef>
                <a:spcPts val="150"/>
              </a:spcBef>
            </a:pPr>
            <a:r>
              <a:rPr lang="en-US" altLang="en-US" sz="1200" dirty="0"/>
              <a:t>We are committed to  protecting the environment through the continuous improvement of our processes, products and services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289611-CCA6-477B-9087-8B1F43C61FE7}"/>
              </a:ext>
            </a:extLst>
          </p:cNvPr>
          <p:cNvSpPr/>
          <p:nvPr/>
        </p:nvSpPr>
        <p:spPr>
          <a:xfrm>
            <a:off x="244502" y="4286542"/>
            <a:ext cx="8476509" cy="40426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ENHANCING AND SUSTANING VIBRANT CORNING COMMUNITIES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A48B97-4349-4355-ABF0-E6479F3CDCF6}"/>
              </a:ext>
            </a:extLst>
          </p:cNvPr>
          <p:cNvSpPr txBox="1">
            <a:spLocks/>
          </p:cNvSpPr>
          <p:nvPr/>
        </p:nvSpPr>
        <p:spPr>
          <a:xfrm>
            <a:off x="228600" y="97268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en-US" dirty="0"/>
            </a:br>
            <a:r>
              <a:rPr lang="en-US" altLang="en-US" dirty="0"/>
              <a:t>Approach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85CA73-EDFE-4FCF-B96A-78DAD459A0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778" y="79920"/>
            <a:ext cx="750622" cy="7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1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F131BB8-F165-811B-5A76-0F1CD0F0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500" dirty="0"/>
              <a:t>CSR- Journey 2024-2025 </a:t>
            </a:r>
            <a:br>
              <a:rPr lang="en-US" altLang="en-US" sz="1500" dirty="0"/>
            </a:br>
            <a:r>
              <a:rPr lang="en-US" altLang="en-US" sz="1500" b="1" dirty="0"/>
              <a:t>Spend FY (2024 – 2025)                                                                                          1US$ = 86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5437DEB-9710-FC25-8887-D8978D504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069912"/>
            <a:ext cx="8686800" cy="35300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932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8A69E6-B8C0-4944-ACDA-2946E4FE5DA5}"/>
              </a:ext>
            </a:extLst>
          </p:cNvPr>
          <p:cNvSpPr/>
          <p:nvPr/>
        </p:nvSpPr>
        <p:spPr>
          <a:xfrm>
            <a:off x="240030" y="962802"/>
            <a:ext cx="8663939" cy="334425"/>
          </a:xfrm>
          <a:prstGeom prst="roundRect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Tree plantation with society initiative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1D322-B8F7-4EC5-B550-6BECD3A450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en-US" dirty="0"/>
            </a:br>
            <a:r>
              <a:rPr lang="en-US" altLang="en-US" dirty="0"/>
              <a:t>CSR- Journey 2024-2025</a:t>
            </a:r>
            <a:br>
              <a:rPr lang="en-US" altLang="en-US" dirty="0"/>
            </a:br>
            <a:r>
              <a:rPr lang="en-US" altLang="en-US" sz="1600" b="1" dirty="0"/>
              <a:t>E</a:t>
            </a:r>
            <a:r>
              <a:rPr lang="en-US" sz="1600" b="1" dirty="0"/>
              <a:t>mphasis on Environmental Sustainability.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661D7-8292-4519-9428-9337008AB23E}"/>
              </a:ext>
            </a:extLst>
          </p:cNvPr>
          <p:cNvSpPr txBox="1"/>
          <p:nvPr/>
        </p:nvSpPr>
        <p:spPr>
          <a:xfrm>
            <a:off x="251461" y="4523488"/>
            <a:ext cx="8641078" cy="334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11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4C15E5E-6F98-7D83-1916-E17AA3F79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546" y="1439567"/>
            <a:ext cx="4557993" cy="300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27063" indent="-627063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/>
              <a:t>Scope</a:t>
            </a:r>
            <a:r>
              <a:rPr lang="en-US" altLang="en-US" sz="1200" b="1" dirty="0"/>
              <a:t>:</a:t>
            </a:r>
            <a:r>
              <a:rPr lang="en-US" altLang="en-US" sz="1200" dirty="0"/>
              <a:t> Tree plantation drive involving MIDC Fire officials and society at large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endParaRPr lang="en-US" sz="1200" dirty="0"/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sz="1200" dirty="0"/>
              <a:t>World Environment Day celebration in collaboration with the local Maharashtra Industrial Development Corporation (MIDC), MIDC Fire office, along with our employees undertook a tree plantation drive in the east corridor adjacent to the manufacturing plant &amp; at Ambethan School The team along with the MIDC authorities and Ambethan school committee planted over 70 trees across the East wing corridor boundary and around school periphery building.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>
              <a:buNone/>
            </a:pPr>
            <a:endParaRPr lang="en-US" altLang="en-US" sz="1200" b="1" dirty="0"/>
          </a:p>
          <a:p>
            <a:pPr>
              <a:buNone/>
            </a:pPr>
            <a:r>
              <a:rPr lang="en-US" altLang="en-US" sz="1200" b="1" dirty="0"/>
              <a:t>Year of Work: </a:t>
            </a:r>
            <a:r>
              <a:rPr lang="en-US" altLang="en-US" sz="1200" dirty="0"/>
              <a:t>2024-25</a:t>
            </a:r>
            <a:endParaRPr lang="en-US" altLang="en-US" sz="1200" b="1" dirty="0"/>
          </a:p>
          <a:p>
            <a:pPr>
              <a:buNone/>
            </a:pPr>
            <a:r>
              <a:rPr lang="en-US" altLang="en-US" sz="1200" b="1" dirty="0"/>
              <a:t>Spent Amount INR =6,30,050</a:t>
            </a:r>
            <a:endParaRPr lang="en-US" alt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551C2-FA32-953F-FE9A-2C8A3C34C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1" y="1297227"/>
            <a:ext cx="2876424" cy="1917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36CD4-B7A4-071A-5900-901430F56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1" y="3258563"/>
            <a:ext cx="2171031" cy="1221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C4FF5F-4ACB-53AE-EAC5-C85DB4316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5" y="1306307"/>
            <a:ext cx="1073550" cy="1908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B74858-5D1B-F5FC-4BFE-36181FA32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r="7809"/>
          <a:stretch>
            <a:fillRect/>
          </a:stretch>
        </p:blipFill>
        <p:spPr>
          <a:xfrm>
            <a:off x="2486223" y="3268231"/>
            <a:ext cx="1784592" cy="121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0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8D27-54F4-4E16-88D9-FE9E8985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CSR- Journey 2024-2025</a:t>
            </a:r>
            <a:br>
              <a:rPr lang="en-US" altLang="en-US" dirty="0"/>
            </a:br>
            <a:r>
              <a:rPr lang="en-US" altLang="en-US" sz="1600" b="1" dirty="0"/>
              <a:t>E</a:t>
            </a:r>
            <a:r>
              <a:rPr lang="en-US" sz="1600" b="1" dirty="0"/>
              <a:t>mphasis on Education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AFA150-ED9C-3244-76CB-C4D22E33C2EB}"/>
              </a:ext>
            </a:extLst>
          </p:cNvPr>
          <p:cNvSpPr/>
          <p:nvPr/>
        </p:nvSpPr>
        <p:spPr>
          <a:xfrm>
            <a:off x="228600" y="889539"/>
            <a:ext cx="8663939" cy="334425"/>
          </a:xfrm>
          <a:prstGeom prst="roundRect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Girls Scholarship Program for neighboring village Girls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82F45-5428-E653-4F6B-ACA62F72BB71}"/>
              </a:ext>
            </a:extLst>
          </p:cNvPr>
          <p:cNvSpPr txBox="1"/>
          <p:nvPr/>
        </p:nvSpPr>
        <p:spPr>
          <a:xfrm>
            <a:off x="251461" y="4523488"/>
            <a:ext cx="8641078" cy="334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1100" dirty="0">
                <a:solidFill>
                  <a:schemeClr val="lt1"/>
                </a:solidFill>
              </a:rPr>
              <a:t>Girls' scholarship program kick off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0820C4C-979E-47B4-FDC0-5DE136256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259" y="1439567"/>
            <a:ext cx="4386280" cy="301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200" b="1" dirty="0"/>
              <a:t>Scope:</a:t>
            </a:r>
            <a:r>
              <a:rPr lang="en-US" altLang="en-US" sz="1200" dirty="0"/>
              <a:t> Provide </a:t>
            </a:r>
            <a:r>
              <a:rPr lang="en-US" sz="1200" dirty="0"/>
              <a:t>Scholarship support for 100 students. </a:t>
            </a:r>
            <a:endParaRPr lang="en-US" altLang="en-US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dirty="0"/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Financial assistance</a:t>
            </a:r>
          </a:p>
          <a:p>
            <a:pPr lvl="1">
              <a:spcBef>
                <a:spcPts val="0"/>
              </a:spcBef>
            </a:pPr>
            <a:r>
              <a:rPr lang="en-US" sz="1000" dirty="0"/>
              <a:t>School/ college fees</a:t>
            </a:r>
          </a:p>
          <a:p>
            <a:pPr lvl="1">
              <a:spcBef>
                <a:spcPts val="0"/>
              </a:spcBef>
            </a:pPr>
            <a:r>
              <a:rPr lang="en-US" sz="1000" dirty="0"/>
              <a:t>Travel pass, school uniform and stationery costs</a:t>
            </a:r>
            <a:r>
              <a:rPr lang="en-US" altLang="en-US" sz="1200" dirty="0"/>
              <a:t>.</a:t>
            </a:r>
          </a:p>
          <a:p>
            <a:pPr lvl="1">
              <a:spcBef>
                <a:spcPts val="0"/>
              </a:spcBef>
            </a:pPr>
            <a:r>
              <a:rPr lang="en-US" sz="1000" dirty="0"/>
              <a:t>Technical support class (Skill, Language Etc.)</a:t>
            </a:r>
            <a:endParaRPr lang="en-US" altLang="en-US" sz="10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dirty="0"/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Stakeholder Information: </a:t>
            </a:r>
            <a:r>
              <a:rPr lang="en-US" sz="1200" dirty="0"/>
              <a:t>Industries in MIDC (Chakan) have formed informal group named -“Khed collective”  to support this initiative in partnership with NGO-YOJAK. Participating companies will fund the scholarship while markup cost (admin cost of NGO partner-</a:t>
            </a:r>
            <a:r>
              <a:rPr lang="en-US" sz="1200" dirty="0" err="1"/>
              <a:t>Yojak</a:t>
            </a:r>
            <a:r>
              <a:rPr lang="en-US" sz="1200" dirty="0"/>
              <a:t>) will be paid by Forbes Marshall, lead company for this initiative</a:t>
            </a:r>
            <a:endParaRPr lang="en-US" altLang="en-US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Year of Work: June </a:t>
            </a:r>
            <a:r>
              <a:rPr lang="en-US" altLang="en-US" sz="1200" dirty="0"/>
              <a:t>, 2024-25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Spent Amount INR = </a:t>
            </a:r>
            <a:r>
              <a:rPr lang="en-US" altLang="en-US" sz="1200" dirty="0"/>
              <a:t>814200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2037F-2AE4-251E-DADB-8692424F5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21" y="3255660"/>
            <a:ext cx="1690437" cy="1267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21B97F-4F54-190B-21FA-BF5070B2E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1" y="1223964"/>
            <a:ext cx="2674234" cy="20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0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2AF52-18F9-3F7F-ACC2-B00413F8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86F0B-ADA3-E140-4215-1EE532B5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CSR- Journey 2024-2025</a:t>
            </a:r>
            <a:br>
              <a:rPr lang="en-US" altLang="en-US" dirty="0"/>
            </a:br>
            <a:r>
              <a:rPr lang="en-US" altLang="en-US" sz="1600" b="1" dirty="0"/>
              <a:t>E</a:t>
            </a:r>
            <a:r>
              <a:rPr lang="en-US" sz="1600" b="1" dirty="0"/>
              <a:t>mphasis on Education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DC6661-D87D-F54D-610F-D212622D7299}"/>
              </a:ext>
            </a:extLst>
          </p:cNvPr>
          <p:cNvSpPr/>
          <p:nvPr/>
        </p:nvSpPr>
        <p:spPr>
          <a:xfrm>
            <a:off x="228600" y="889539"/>
            <a:ext cx="8663939" cy="334425"/>
          </a:xfrm>
          <a:prstGeom prst="roundRect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Girls Scholarship Program for neighboring village Girls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B3209-7365-0994-40F2-83DFCB4F0538}"/>
              </a:ext>
            </a:extLst>
          </p:cNvPr>
          <p:cNvSpPr txBox="1"/>
          <p:nvPr/>
        </p:nvSpPr>
        <p:spPr>
          <a:xfrm>
            <a:off x="251461" y="4523488"/>
            <a:ext cx="8641078" cy="334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1100" dirty="0">
                <a:solidFill>
                  <a:schemeClr val="lt1"/>
                </a:solidFill>
              </a:rPr>
              <a:t>Girls' scholarship program kick off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F686BC4-4BC5-0A48-FDBB-BF9507DB0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259" y="1439567"/>
            <a:ext cx="4386280" cy="303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000" b="1" dirty="0"/>
              <a:t>Scope:</a:t>
            </a:r>
            <a:r>
              <a:rPr lang="en-US" altLang="en-US" sz="1000" dirty="0"/>
              <a:t> Provide </a:t>
            </a:r>
            <a:r>
              <a:rPr lang="en-US" sz="1000" dirty="0"/>
              <a:t>Scholarship support for 10 Lotus Petals  students. </a:t>
            </a:r>
            <a:endParaRPr lang="en-US" altLang="en-US" sz="10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dirty="0"/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/>
              <a:t>Financial assistance</a:t>
            </a:r>
          </a:p>
          <a:p>
            <a:pPr lvl="1">
              <a:spcBef>
                <a:spcPts val="0"/>
              </a:spcBef>
            </a:pPr>
            <a:r>
              <a:rPr lang="en-US" sz="1000" dirty="0"/>
              <a:t>School/ college fees</a:t>
            </a:r>
          </a:p>
          <a:p>
            <a:pPr lvl="1">
              <a:spcBef>
                <a:spcPts val="0"/>
              </a:spcBef>
            </a:pPr>
            <a:r>
              <a:rPr lang="en-US" sz="1000" dirty="0"/>
              <a:t>Travel pass, school uniform and stationery costs</a:t>
            </a:r>
            <a:r>
              <a:rPr lang="en-US" altLang="en-US" sz="1000" dirty="0"/>
              <a:t>.</a:t>
            </a:r>
          </a:p>
          <a:p>
            <a:pPr lvl="1">
              <a:spcBef>
                <a:spcPts val="0"/>
              </a:spcBef>
            </a:pPr>
            <a:r>
              <a:rPr lang="en-US" sz="1000" dirty="0"/>
              <a:t>Technical support class (Skill, Language Etc.)</a:t>
            </a:r>
            <a:endParaRPr lang="en-US" altLang="en-US" sz="1000" dirty="0"/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/>
              <a:t>Stakeholder Information: </a:t>
            </a:r>
            <a:r>
              <a:rPr lang="en-US" sz="1000" dirty="0"/>
              <a:t>Lotus Petal Sr. Secondary School (LPSSS) has successfully completed Phase 1 with three operational buildings. J Block is dedicated to skill development and vocational training, while K Block houses the kitchen and dining facilities for nutritious meals. P Block serves as the academic hub with classrooms and administrative offices. The school also offers a sustainable learning environment with STEAM Labs and practical exposure to environmental initiatives. LPSSS aims to improve learning outcomes through quality NCERT-based education and a strong foundation for underprivileged children. Its approach combines academics with overall child development, supported by counselling, fitness, art, and theatre..</a:t>
            </a:r>
            <a:endParaRPr lang="en-US" altLang="en-US" sz="10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/>
              <a:t>Year of Work: June </a:t>
            </a:r>
            <a:r>
              <a:rPr lang="en-US" altLang="en-US" sz="1000" dirty="0"/>
              <a:t>, 2024-25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/>
              <a:t>Spent Amount INR = </a:t>
            </a:r>
            <a:r>
              <a:rPr lang="en-US" altLang="en-US" sz="1000" dirty="0"/>
              <a:t>10,00,000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E04F8-4011-5AE1-84BD-B8D5FFEA0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83858"/>
            <a:ext cx="4129904" cy="23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95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8A69E6-B8C0-4944-ACDA-2946E4FE5DA5}"/>
              </a:ext>
            </a:extLst>
          </p:cNvPr>
          <p:cNvSpPr/>
          <p:nvPr/>
        </p:nvSpPr>
        <p:spPr>
          <a:xfrm>
            <a:off x="240030" y="962802"/>
            <a:ext cx="8663939" cy="334425"/>
          </a:xfrm>
          <a:prstGeom prst="roundRect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Zillah Parishad School Ambethan-Skill Will center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1D322-B8F7-4EC5-B550-6BECD3A450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en-US" dirty="0"/>
            </a:br>
            <a:r>
              <a:rPr lang="en-US" altLang="en-US" dirty="0"/>
              <a:t>CSR- Journey 2024-2025</a:t>
            </a:r>
            <a:br>
              <a:rPr lang="en-US" altLang="en-US" dirty="0"/>
            </a:br>
            <a:r>
              <a:rPr lang="en-US" altLang="en-US" sz="1600" b="1" dirty="0"/>
              <a:t>E</a:t>
            </a:r>
            <a:r>
              <a:rPr lang="en-US" sz="1600" b="1" dirty="0"/>
              <a:t>mphasis on education (Infrastructure&amp; Beneficiaries)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661D7-8292-4519-9428-9337008AB23E}"/>
              </a:ext>
            </a:extLst>
          </p:cNvPr>
          <p:cNvSpPr txBox="1"/>
          <p:nvPr/>
        </p:nvSpPr>
        <p:spPr>
          <a:xfrm>
            <a:off x="251461" y="4523488"/>
            <a:ext cx="8641078" cy="334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100" dirty="0"/>
              <a:t>School infrastructure for Zhila Parisha School  @ Ambethan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4C15E5E-6F98-7D83-1916-E17AA3F79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546" y="1439567"/>
            <a:ext cx="4557993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27063" indent="-627063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/>
              <a:t>Scope:</a:t>
            </a:r>
            <a:r>
              <a:rPr lang="en-US" altLang="en-US" sz="1000" dirty="0"/>
              <a:t> School Skill Will center for capacity building expansion with additional sitting capacity of 160 Students (Excluding Furniture Painting &amp; Equipment's)</a:t>
            </a:r>
          </a:p>
          <a:p>
            <a:pPr>
              <a:buNone/>
            </a:pPr>
            <a:r>
              <a:rPr lang="en-US" sz="1000" dirty="0"/>
              <a:t>In 2025, Corning India pioneered 3D printing technology to create the </a:t>
            </a:r>
            <a:r>
              <a:rPr lang="en-US" sz="1000" b="1" dirty="0"/>
              <a:t>Corning Skill Will Center at Ambethan Zila Parishad School </a:t>
            </a:r>
            <a:r>
              <a:rPr lang="en-US" sz="1000" dirty="0"/>
              <a:t>(</a:t>
            </a:r>
            <a:r>
              <a:rPr lang="en-IN" sz="1000" dirty="0"/>
              <a:t>Local Government School)</a:t>
            </a:r>
            <a:r>
              <a:rPr lang="en-US" sz="1000" dirty="0"/>
              <a:t>. Completed in just </a:t>
            </a:r>
            <a:r>
              <a:rPr lang="en-US" sz="1000" b="1" dirty="0"/>
              <a:t>67 days</a:t>
            </a:r>
            <a:r>
              <a:rPr lang="en-US" sz="1000" dirty="0"/>
              <a:t>, it is one of the state’s first 3D-printed schools, symbolizing our commitment to future-ready education.</a:t>
            </a:r>
          </a:p>
          <a:p>
            <a:endParaRPr lang="en-US" sz="1000" dirty="0"/>
          </a:p>
          <a:p>
            <a:pPr>
              <a:buNone/>
            </a:pPr>
            <a:r>
              <a:rPr lang="en-US" sz="1000" dirty="0"/>
              <a:t>This milestone is part of Corning’s decade-long partnership with Ambethan Gram Panchayat, where initiatives in </a:t>
            </a:r>
            <a:r>
              <a:rPr lang="en-US" sz="1000" b="1" dirty="0"/>
              <a:t>education, clean water, sanitation, and environmental sustainability</a:t>
            </a:r>
            <a:r>
              <a:rPr lang="en-US" sz="1000" dirty="0"/>
              <a:t> have steadily improved community life since 2012.</a:t>
            </a:r>
          </a:p>
          <a:p>
            <a:pPr>
              <a:buNone/>
            </a:pPr>
            <a:endParaRPr lang="en-US" sz="10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dirty="0"/>
          </a:p>
          <a:p>
            <a:pPr>
              <a:buNone/>
            </a:pPr>
            <a:r>
              <a:rPr lang="en-US" altLang="en-US" sz="1000" b="1" dirty="0"/>
              <a:t>Year of Work: </a:t>
            </a:r>
            <a:r>
              <a:rPr lang="en-US" altLang="en-US" sz="1000" dirty="0"/>
              <a:t>2024-25</a:t>
            </a:r>
            <a:endParaRPr lang="en-US" altLang="en-US" sz="1000" b="1" dirty="0"/>
          </a:p>
          <a:p>
            <a:pPr>
              <a:buNone/>
            </a:pPr>
            <a:r>
              <a:rPr lang="en-US" altLang="en-US" sz="1000" b="1" dirty="0"/>
              <a:t>Spent Amount INR =1,59,90,000</a:t>
            </a:r>
            <a:endParaRPr lang="en-US" altLang="en-US" sz="1000" dirty="0"/>
          </a:p>
        </p:txBody>
      </p:sp>
      <p:pic>
        <p:nvPicPr>
          <p:cNvPr id="14" name="Picture 13" descr="A group of men standing around a person holding a sword&#10;&#10;AI-generated content may be incorrect.">
            <a:extLst>
              <a:ext uri="{FF2B5EF4-FFF2-40B4-BE49-F238E27FC236}">
                <a16:creationId xmlns:a16="http://schemas.microsoft.com/office/drawing/2014/main" id="{E7607B83-CAA4-95A5-C3AD-B79EAE52B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20" y="1376232"/>
            <a:ext cx="2634381" cy="1706672"/>
          </a:xfrm>
          <a:prstGeom prst="rect">
            <a:avLst/>
          </a:prstGeom>
        </p:spPr>
      </p:pic>
      <p:pic>
        <p:nvPicPr>
          <p:cNvPr id="15" name="Picture 14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087899B3-43A1-5681-AA6B-BE7EB2C5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310" b="15982"/>
          <a:stretch>
            <a:fillRect/>
          </a:stretch>
        </p:blipFill>
        <p:spPr>
          <a:xfrm>
            <a:off x="1612541" y="2809172"/>
            <a:ext cx="2634381" cy="16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7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8D27-54F4-4E16-88D9-FE9E8985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CSR- Journey 2024-2025</a:t>
            </a:r>
            <a:br>
              <a:rPr lang="en-US" altLang="en-US" dirty="0"/>
            </a:br>
            <a:r>
              <a:rPr lang="en-US" altLang="en-US" sz="1600" b="1" dirty="0"/>
              <a:t>E</a:t>
            </a:r>
            <a:r>
              <a:rPr lang="en-US" sz="1600" b="1" dirty="0"/>
              <a:t>mphasis on education (Girls Scholarship Program)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AFA150-ED9C-3244-76CB-C4D22E33C2EB}"/>
              </a:ext>
            </a:extLst>
          </p:cNvPr>
          <p:cNvSpPr/>
          <p:nvPr/>
        </p:nvSpPr>
        <p:spPr>
          <a:xfrm>
            <a:off x="228600" y="889539"/>
            <a:ext cx="8663939" cy="334425"/>
          </a:xfrm>
          <a:prstGeom prst="roundRect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Water Infrastructure AMC at Biradwadi, Varale and Solban School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82F45-5428-E653-4F6B-ACA62F72BB71}"/>
              </a:ext>
            </a:extLst>
          </p:cNvPr>
          <p:cNvSpPr txBox="1"/>
          <p:nvPr/>
        </p:nvSpPr>
        <p:spPr>
          <a:xfrm>
            <a:off x="251461" y="4523488"/>
            <a:ext cx="8641078" cy="334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1100" dirty="0">
                <a:solidFill>
                  <a:schemeClr val="lt1"/>
                </a:solidFill>
              </a:rPr>
              <a:t>Clean drinking facility for Biradwadi ,Ambethan ,Varale &amp; </a:t>
            </a:r>
            <a:r>
              <a:rPr lang="en-US" sz="1100" dirty="0" err="1">
                <a:solidFill>
                  <a:schemeClr val="lt1"/>
                </a:solidFill>
              </a:rPr>
              <a:t>solban</a:t>
            </a:r>
            <a:r>
              <a:rPr lang="en-US" sz="1100" dirty="0">
                <a:solidFill>
                  <a:schemeClr val="lt1"/>
                </a:solidFill>
              </a:rPr>
              <a:t> school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0820C4C-979E-47B4-FDC0-5DE136256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259" y="1439567"/>
            <a:ext cx="438628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200" b="1" dirty="0"/>
              <a:t>Scope:</a:t>
            </a:r>
            <a:r>
              <a:rPr lang="en-US" altLang="en-US" sz="1200" dirty="0"/>
              <a:t> Provide Clean drinking water facility for Varale school and Solban school  with AMC cost of Birdawadi and Ambethan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dirty="0"/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Stakeholder Information: </a:t>
            </a:r>
            <a:r>
              <a:rPr lang="en-US" altLang="en-US" sz="1200" dirty="0"/>
              <a:t>Both the schools are located in and around of Corning plant. And we have worked with them in past and was in our list to do actions for CSR </a:t>
            </a:r>
            <a:r>
              <a:rPr lang="en-US" sz="1200" dirty="0"/>
              <a:t>initiative. The clean drinking facility has worked well for the students and further maintenance of the plant for the period of 1 Year would be covered.</a:t>
            </a:r>
            <a:endParaRPr lang="en-US" altLang="en-US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Year of Work: June </a:t>
            </a:r>
            <a:r>
              <a:rPr lang="en-US" altLang="en-US" sz="1200" dirty="0"/>
              <a:t>, 2024-25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200" b="1" dirty="0"/>
              <a:t>Spent Amount INR = </a:t>
            </a:r>
            <a:r>
              <a:rPr lang="en-US" altLang="en-US" sz="1200" dirty="0"/>
              <a:t>2,19,521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766E0-5B52-ED12-0BED-4AEFDF639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9" y="1624262"/>
            <a:ext cx="3449061" cy="23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747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owerPoint presentation title&amp;#x0D;&amp;#x0A;to go here 24pt-26pt Arial Regular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PowerPoint presentation title&amp;#x0D;&amp;#x0A;to go here 24pt-26pt Arial Regular&amp;quot;&quot;/&gt;&lt;property id=&quot;20307&quot; value=&quot;261&quot;/&gt;&lt;/object&gt;&lt;object type=&quot;3&quot; unique_id=&quot;10006&quot;&gt;&lt;property id=&quot;20148&quot; value=&quot;5&quot;/&gt;&lt;property id=&quot;20300&quot; value=&quot;Slide 3 - &amp;quot;Information Security&amp;quot;&quot;/&gt;&lt;property id=&quot;20307&quot; value=&quot;277&quot;/&gt;&lt;/object&gt;&lt;object type=&quot;3&quot; unique_id=&quot;10007&quot;&gt;&lt;property id=&quot;20148&quot; value=&quot;5&quot;/&gt;&lt;property id=&quot;20300&quot; value=&quot;Slide 4 - &amp;quot;Getting Started:&amp;#x0D;&amp;#x0A;Corporate Template&amp;quot;&quot;/&gt;&lt;property id=&quot;20307&quot; value=&quot;271&quot;/&gt;&lt;/object&gt;&lt;object type=&quot;3&quot; unique_id=&quot;10008&quot;&gt;&lt;property id=&quot;20148&quot; value=&quot;5&quot;/&gt;&lt;property id=&quot;20300&quot; value=&quot;Slide 5 - &amp;quot;Subtitle Title Text is Arial 16pt-20pt&amp;#x0D;&amp;#x0A;Master title style / Arial Regular 24pt&amp;quot;&quot;/&gt;&lt;property id=&quot;20307&quot; value=&quot;270&quot;/&gt;&lt;/object&gt;&lt;object type=&quot;3&quot; unique_id=&quot;10009&quot;&gt;&lt;property id=&quot;20148&quot; value=&quot;5&quot;/&gt;&lt;property id=&quot;20300&quot; value=&quot;Slide 6 - &amp;quot;Reference Materials&amp;quot;&quot;/&gt;&lt;property id=&quot;20307&quot; value=&quot;275&quot;/&gt;&lt;/object&gt;&lt;object type=&quot;3&quot; unique_id=&quot;10010&quot;&gt;&lt;property id=&quot;20148&quot; value=&quot;5&quot;/&gt;&lt;property id=&quot;20300&quot; value=&quot;Slide 7 - &amp;quot;Update Your Presentation&amp;#x0D;&amp;#x0A;Change the Business Name&amp;quot;&quot;/&gt;&lt;property id=&quot;20307&quot; value=&quot;273&quot;/&gt;&lt;/object&gt;&lt;object type=&quot;3&quot; unique_id=&quot;10011&quot;&gt;&lt;property id=&quot;20148&quot; value=&quot;5&quot;/&gt;&lt;property id=&quot;20300&quot; value=&quot;Slide 8 - &amp;quot;Information Security:&amp;#x0D;&amp;#x0A;Classification categories and label extensions&amp;quot;&quot;/&gt;&lt;property id=&quot;20307&quot; value=&quot;274&quot;/&gt;&lt;/object&gt;&lt;object type=&quot;3&quot; unique_id=&quot;10012&quot;&gt;&lt;property id=&quot;20148&quot; value=&quot;5&quot;/&gt;&lt;property id=&quot;20300&quot; value=&quot;Slide 9 - &amp;quot;Using Images&amp;quot;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object type=&quot;3&quot; unique_id=&quot;10014&quot;&gt;&lt;property id=&quot;20148&quot; value=&quot;5&quot;/&gt;&lt;property id=&quot;20300&quot; value=&quot;Slide 11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orporate_Temp_2013_301Blue_Wide_CCT">
  <a:themeElements>
    <a:clrScheme name="Corning Corporate Theme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616365"/>
      </a:accent3>
      <a:accent4>
        <a:srgbClr val="C60C30"/>
      </a:accent4>
      <a:accent5>
        <a:srgbClr val="FFCC33"/>
      </a:accent5>
      <a:accent6>
        <a:srgbClr val="0098DB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rporate_Temp_2013_301Blue_Wide_CCT">
  <a:themeElements>
    <a:clrScheme name="Corning Corporate Theme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616365"/>
      </a:accent3>
      <a:accent4>
        <a:srgbClr val="C60C30"/>
      </a:accent4>
      <a:accent5>
        <a:srgbClr val="FFCC33"/>
      </a:accent5>
      <a:accent6>
        <a:srgbClr val="0098DB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orporate_Temp_2013_301Blue_Wide_CCT">
  <a:themeElements>
    <a:clrScheme name="Corning Corporate Theme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616365"/>
      </a:accent3>
      <a:accent4>
        <a:srgbClr val="C60C30"/>
      </a:accent4>
      <a:accent5>
        <a:srgbClr val="FFCC33"/>
      </a:accent5>
      <a:accent6>
        <a:srgbClr val="0098DB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rning_Blue">
  <a:themeElements>
    <a:clrScheme name="Corning Corporate Theme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616365"/>
      </a:accent3>
      <a:accent4>
        <a:srgbClr val="C60C30"/>
      </a:accent4>
      <a:accent5>
        <a:srgbClr val="FFCC33"/>
      </a:accent5>
      <a:accent6>
        <a:srgbClr val="0098DB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217</TotalTime>
  <Words>848</Words>
  <Application>Microsoft Office PowerPoint</Application>
  <PresentationFormat>On-screen Show (16:9)</PresentationFormat>
  <Paragraphs>77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</vt:lpstr>
      <vt:lpstr>Calibri</vt:lpstr>
      <vt:lpstr>Wingdings</vt:lpstr>
      <vt:lpstr>Corporate_Temp_2013_301Blue_Wide_CCT</vt:lpstr>
      <vt:lpstr>1_Corporate_Temp_2013_301Blue_Wide_CCT</vt:lpstr>
      <vt:lpstr>2_Corporate_Temp_2013_301Blue_Wide_CCT</vt:lpstr>
      <vt:lpstr>Corning_Blue</vt:lpstr>
      <vt:lpstr>Corporate Social Responsibility (Community Outreach Program)    FY-2024-2025   Amit Abhyankar</vt:lpstr>
      <vt:lpstr>Information Security</vt:lpstr>
      <vt:lpstr>PowerPoint Presentation</vt:lpstr>
      <vt:lpstr>CSR- Journey 2024-2025  Spend FY (2024 – 2025)                                                                                          1US$ = 86</vt:lpstr>
      <vt:lpstr> CSR- Journey 2024-2025 Emphasis on Environmental Sustainability.</vt:lpstr>
      <vt:lpstr>CSR- Journey 2024-2025 Emphasis on Education</vt:lpstr>
      <vt:lpstr>CSR- Journey 2024-2025 Emphasis on Education</vt:lpstr>
      <vt:lpstr> CSR- Journey 2024-2025 Emphasis on education (Infrastructure&amp; Beneficiaries)</vt:lpstr>
      <vt:lpstr>CSR- Journey 2024-2025 Emphasis on education (Girls Scholarship Program)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(Classification “Tool-Ready” Templates)</dc:subject>
  <dc:creator/>
  <cp:keywords>Corning Restricted; Business Continuity - 3 Years</cp:keywords>
  <cp:lastModifiedBy>Abhyankar, Amit Madhav</cp:lastModifiedBy>
  <cp:revision>2</cp:revision>
  <dcterms:created xsi:type="dcterms:W3CDTF">2020-01-08T05:16:18Z</dcterms:created>
  <dcterms:modified xsi:type="dcterms:W3CDTF">2026-05-21T04:36:04Z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rporate Template">
    <vt:lpwstr>2013_301Blue_Wide_v.2.0</vt:lpwstr>
  </property>
  <property fmtid="{D5CDD505-2E9C-101B-9397-08002B2CF9AE}" pid="3" name="TitusGUID">
    <vt:lpwstr>83fd7d31-28f1-4b2d-a5f7-76c292c7fe9c</vt:lpwstr>
  </property>
  <property fmtid="{D5CDD505-2E9C-101B-9397-08002B2CF9AE}" pid="4" name="CorningConfigurationVersion">
    <vt:lpwstr>3.0.11.5.10EN-SL</vt:lpwstr>
  </property>
  <property fmtid="{D5CDD505-2E9C-101B-9397-08002B2CF9AE}" pid="5" name="CorningFullClassification">
    <vt:lpwstr>Corning Restricted</vt:lpwstr>
  </property>
  <property fmtid="{D5CDD505-2E9C-101B-9397-08002B2CF9AE}" pid="6" name="CCTCode">
    <vt:lpwstr>CR</vt:lpwstr>
  </property>
  <property fmtid="{D5CDD505-2E9C-101B-9397-08002B2CF9AE}" pid="7" name="CRCCode">
    <vt:lpwstr>BC-3</vt:lpwstr>
  </property>
  <property fmtid="{D5CDD505-2E9C-101B-9397-08002B2CF9AE}" pid="8" name="CORNINGClassification">
    <vt:lpwstr>Restricted</vt:lpwstr>
  </property>
  <property fmtid="{D5CDD505-2E9C-101B-9397-08002B2CF9AE}" pid="9" name="CORNINGLabelExtension">
    <vt:lpwstr>None</vt:lpwstr>
  </property>
  <property fmtid="{D5CDD505-2E9C-101B-9397-08002B2CF9AE}" pid="10" name="CORNINGDisplayOptionalMarkingLanguage">
    <vt:lpwstr>None</vt:lpwstr>
  </property>
  <property fmtid="{D5CDD505-2E9C-101B-9397-08002B2CF9AE}" pid="11" name="CORNINGRetention">
    <vt:lpwstr>Business Continuity - 3 Years</vt:lpwstr>
  </property>
  <property fmtid="{D5CDD505-2E9C-101B-9397-08002B2CF9AE}" pid="12" name="_AdHocReviewCycleID">
    <vt:i4>1006917346</vt:i4>
  </property>
  <property fmtid="{D5CDD505-2E9C-101B-9397-08002B2CF9AE}" pid="13" name="_NewReviewCycle">
    <vt:lpwstr/>
  </property>
  <property fmtid="{D5CDD505-2E9C-101B-9397-08002B2CF9AE}" pid="14" name="_PreviousAdHocReviewCycleID">
    <vt:i4>801998564</vt:i4>
  </property>
  <property fmtid="{D5CDD505-2E9C-101B-9397-08002B2CF9AE}" pid="15" name="MSIP_Label_94e56da1-ea92-450b-bcad-67d23f2d9181_Enabled">
    <vt:lpwstr>true</vt:lpwstr>
  </property>
  <property fmtid="{D5CDD505-2E9C-101B-9397-08002B2CF9AE}" pid="16" name="MSIP_Label_94e56da1-ea92-450b-bcad-67d23f2d9181_SetDate">
    <vt:lpwstr>2023-05-04T05:15:13Z</vt:lpwstr>
  </property>
  <property fmtid="{D5CDD505-2E9C-101B-9397-08002B2CF9AE}" pid="17" name="MSIP_Label_94e56da1-ea92-450b-bcad-67d23f2d9181_Method">
    <vt:lpwstr>Privileged</vt:lpwstr>
  </property>
  <property fmtid="{D5CDD505-2E9C-101B-9397-08002B2CF9AE}" pid="18" name="MSIP_Label_94e56da1-ea92-450b-bcad-67d23f2d9181_Name">
    <vt:lpwstr>General - Corning (L4) Not-Encrypted (Anyone)</vt:lpwstr>
  </property>
  <property fmtid="{D5CDD505-2E9C-101B-9397-08002B2CF9AE}" pid="19" name="MSIP_Label_94e56da1-ea92-450b-bcad-67d23f2d9181_SiteId">
    <vt:lpwstr>b36a1e05-4a62-442b-83cf-dbdd6d7810e4</vt:lpwstr>
  </property>
  <property fmtid="{D5CDD505-2E9C-101B-9397-08002B2CF9AE}" pid="20" name="MSIP_Label_94e56da1-ea92-450b-bcad-67d23f2d9181_ActionId">
    <vt:lpwstr>d48ced2e-3bf3-45f3-8b80-6dd2b15cd665</vt:lpwstr>
  </property>
  <property fmtid="{D5CDD505-2E9C-101B-9397-08002B2CF9AE}" pid="21" name="MSIP_Label_94e56da1-ea92-450b-bcad-67d23f2d9181_ContentBits">
    <vt:lpwstr>2</vt:lpwstr>
  </property>
  <property fmtid="{D5CDD505-2E9C-101B-9397-08002B2CF9AE}" pid="22" name="ClassificationContentMarkingFooterLocations">
    <vt:lpwstr>Corporate_Temp_2013_301Blue_Wide_CCT:5\1_Corporate_Temp_2013_301Blue_Wide_CCT:5\2_Corporate_Temp_2013_301Blue_Wide_CCT:5\Corning_Blue:6</vt:lpwstr>
  </property>
  <property fmtid="{D5CDD505-2E9C-101B-9397-08002B2CF9AE}" pid="23" name="ClassificationContentMarkingFooterText">
    <vt:lpwstr>General - Corning (L4)</vt:lpwstr>
  </property>
  <property fmtid="{D5CDD505-2E9C-101B-9397-08002B2CF9AE}" pid="24" name="_EmailSubject">
    <vt:lpwstr>Updating of CSR report on Website _</vt:lpwstr>
  </property>
  <property fmtid="{D5CDD505-2E9C-101B-9397-08002B2CF9AE}" pid="25" name="_AuthorEmail">
    <vt:lpwstr>mahatoi@corning.com</vt:lpwstr>
  </property>
  <property fmtid="{D5CDD505-2E9C-101B-9397-08002B2CF9AE}" pid="26" name="_AuthorEmailDisplayName">
    <vt:lpwstr>Mahato, Indrajit</vt:lpwstr>
  </property>
</Properties>
</file>