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p3" ContentType="audio/unknown"/>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8.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4"/>
    <p:sldMasterId id="2147483648" r:id="rId5"/>
    <p:sldMasterId id="2147483658" r:id="rId6"/>
    <p:sldMasterId id="2147483663" r:id="rId7"/>
    <p:sldMasterId id="2147483665" r:id="rId8"/>
    <p:sldMasterId id="2147483671" r:id="rId9"/>
    <p:sldMasterId id="2147483677" r:id="rId10"/>
    <p:sldMasterId id="2147483683" r:id="rId11"/>
    <p:sldMasterId id="2147483689" r:id="rId12"/>
  </p:sldMasterIdLst>
  <p:notesMasterIdLst>
    <p:notesMasterId r:id="rId49"/>
  </p:notesMasterIdLst>
  <p:handoutMasterIdLst>
    <p:handoutMasterId r:id="rId50"/>
  </p:handoutMasterIdLst>
  <p:sldIdLst>
    <p:sldId id="267" r:id="rId13"/>
    <p:sldId id="268" r:id="rId14"/>
    <p:sldId id="314" r:id="rId15"/>
    <p:sldId id="282" r:id="rId16"/>
    <p:sldId id="281" r:id="rId17"/>
    <p:sldId id="258" r:id="rId18"/>
    <p:sldId id="264" r:id="rId19"/>
    <p:sldId id="259" r:id="rId20"/>
    <p:sldId id="310" r:id="rId21"/>
    <p:sldId id="311" r:id="rId22"/>
    <p:sldId id="312" r:id="rId23"/>
    <p:sldId id="261" r:id="rId24"/>
    <p:sldId id="262" r:id="rId25"/>
    <p:sldId id="279" r:id="rId26"/>
    <p:sldId id="265" r:id="rId27"/>
    <p:sldId id="263" r:id="rId28"/>
    <p:sldId id="269" r:id="rId29"/>
    <p:sldId id="306" r:id="rId30"/>
    <p:sldId id="277" r:id="rId31"/>
    <p:sldId id="294" r:id="rId32"/>
    <p:sldId id="295" r:id="rId33"/>
    <p:sldId id="313" r:id="rId34"/>
    <p:sldId id="275" r:id="rId35"/>
    <p:sldId id="283" r:id="rId36"/>
    <p:sldId id="308" r:id="rId37"/>
    <p:sldId id="276" r:id="rId38"/>
    <p:sldId id="302" r:id="rId39"/>
    <p:sldId id="292" r:id="rId40"/>
    <p:sldId id="303" r:id="rId41"/>
    <p:sldId id="280" r:id="rId42"/>
    <p:sldId id="286" r:id="rId43"/>
    <p:sldId id="287" r:id="rId44"/>
    <p:sldId id="288" r:id="rId45"/>
    <p:sldId id="289" r:id="rId46"/>
    <p:sldId id="293" r:id="rId47"/>
    <p:sldId id="307" r:id="rId48"/>
  </p:sldIdLst>
  <p:sldSz cx="12188825"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y5qNXs1ElhPuAFvCNRyS0g==" hashData="cDG+WAajN/1G00dLvPrboLe5eyk="/>
  <p:extLst>
    <p:ext uri="{EFAFB233-063F-42B5-8137-9DF3F51BA10A}">
      <p15:sldGuideLst xmlns=""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3"/>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ferSingleView="1">
    <p:restoredLeft sz="6886" autoAdjust="0"/>
    <p:restoredTop sz="43694" autoAdjust="0"/>
  </p:normalViewPr>
  <p:slideViewPr>
    <p:cSldViewPr snapToGrid="0">
      <p:cViewPr>
        <p:scale>
          <a:sx n="60" d="100"/>
          <a:sy n="60" d="100"/>
        </p:scale>
        <p:origin x="-4896" y="-2312"/>
      </p:cViewPr>
      <p:guideLst>
        <p:guide orient="horz" pos="2160"/>
        <p:guide pos="3839"/>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notesMaster" Target="notesMasters/notesMaster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9" Type="http://schemas.openxmlformats.org/officeDocument/2006/relationships/slideMaster" Target="slideMasters/slideMaster6.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10" Type="http://schemas.openxmlformats.org/officeDocument/2006/relationships/slideMaster" Target="slideMasters/slideMaster7.xml"/><Relationship Id="rId11" Type="http://schemas.openxmlformats.org/officeDocument/2006/relationships/slideMaster" Target="slideMasters/slideMaster8.xml"/><Relationship Id="rId12"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FBFC9D1F-70A4-4AFD-B553-8BB83DA4BA82}" type="datetimeFigureOut">
              <a:rPr lang="en-US" smtClean="0"/>
              <a:t>10/6/16</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0607D22B-02D6-490C-9D34-494802A5606F}" type="slidenum">
              <a:rPr lang="en-US" smtClean="0"/>
              <a:t>‹#›</a:t>
            </a:fld>
            <a:endParaRPr lang="en-US"/>
          </a:p>
        </p:txBody>
      </p:sp>
    </p:spTree>
    <p:extLst>
      <p:ext uri="{BB962C8B-B14F-4D97-AF65-F5344CB8AC3E}">
        <p14:creationId xmlns:p14="http://schemas.microsoft.com/office/powerpoint/2010/main" val="1883606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1427" tIns="45713" rIns="91427" bIns="45713"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1427" tIns="45713" rIns="91427" bIns="45713" rtlCol="0"/>
          <a:lstStyle>
            <a:lvl1pPr algn="r">
              <a:defRPr sz="1200"/>
            </a:lvl1pPr>
          </a:lstStyle>
          <a:p>
            <a:fld id="{8CA84393-F8BE-4EBB-A613-4EDB2F92831A}" type="datetimeFigureOut">
              <a:rPr lang="en-US" smtClean="0"/>
              <a:t>10/6/16</a:t>
            </a:fld>
            <a:endParaRPr lang="en-US"/>
          </a:p>
        </p:txBody>
      </p:sp>
      <p:sp>
        <p:nvSpPr>
          <p:cNvPr id="4" name="Slide Image Placeholder 3"/>
          <p:cNvSpPr>
            <a:spLocks noGrp="1" noRot="1" noChangeAspect="1"/>
          </p:cNvSpPr>
          <p:nvPr>
            <p:ph type="sldImg" idx="2"/>
          </p:nvPr>
        </p:nvSpPr>
        <p:spPr>
          <a:xfrm>
            <a:off x="719138" y="1162050"/>
            <a:ext cx="5572125" cy="3136900"/>
          </a:xfrm>
          <a:prstGeom prst="rect">
            <a:avLst/>
          </a:prstGeom>
          <a:noFill/>
          <a:ln w="12700">
            <a:solidFill>
              <a:prstClr val="black"/>
            </a:solidFill>
          </a:ln>
        </p:spPr>
        <p:txBody>
          <a:bodyPr vert="horz" lIns="91427" tIns="45713" rIns="91427" bIns="45713"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1427" tIns="45713" rIns="91427" bIns="4571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9"/>
            <a:ext cx="3037840" cy="466433"/>
          </a:xfrm>
          <a:prstGeom prst="rect">
            <a:avLst/>
          </a:prstGeom>
        </p:spPr>
        <p:txBody>
          <a:bodyPr vert="horz" lIns="91427" tIns="45713" rIns="91427"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9"/>
            <a:ext cx="3037840" cy="466433"/>
          </a:xfrm>
          <a:prstGeom prst="rect">
            <a:avLst/>
          </a:prstGeom>
        </p:spPr>
        <p:txBody>
          <a:bodyPr vert="horz" lIns="91427" tIns="45713" rIns="91427" bIns="45713" rtlCol="0" anchor="b"/>
          <a:lstStyle>
            <a:lvl1pPr algn="r">
              <a:defRPr sz="1200"/>
            </a:lvl1pPr>
          </a:lstStyle>
          <a:p>
            <a:fld id="{61287D5B-CB7F-4FA2-9A3D-260E5F95D6E1}" type="slidenum">
              <a:rPr lang="en-US" smtClean="0"/>
              <a:t>‹#›</a:t>
            </a:fld>
            <a:endParaRPr lang="en-US"/>
          </a:p>
        </p:txBody>
      </p:sp>
    </p:spTree>
    <p:extLst>
      <p:ext uri="{BB962C8B-B14F-4D97-AF65-F5344CB8AC3E}">
        <p14:creationId xmlns:p14="http://schemas.microsoft.com/office/powerpoint/2010/main" val="3974308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defTabSz="914266">
              <a:buFont typeface="Arial" panose="020B0604020202020204" pitchFamily="34" charset="0"/>
              <a:buChar char="•"/>
              <a:defRPr/>
            </a:pPr>
            <a:r>
              <a:rPr lang="en-US" sz="1000" b="0" dirty="0" smtClean="0">
                <a:solidFill>
                  <a:prstClr val="black"/>
                </a:solidFill>
                <a:latin typeface="Arial" panose="020B0604020202020204" pitchFamily="34" charset="0"/>
                <a:cs typeface="Arial" panose="020B0604020202020204" pitchFamily="34" charset="0"/>
              </a:rPr>
              <a:t>This is a video tutorial for the Corning Optical </a:t>
            </a:r>
            <a:r>
              <a:rPr lang="en-US" sz="1000" b="0" dirty="0" err="1" smtClean="0">
                <a:solidFill>
                  <a:prstClr val="black"/>
                </a:solidFill>
                <a:latin typeface="Arial" panose="020B0604020202020204" pitchFamily="34" charset="0"/>
                <a:cs typeface="Arial" panose="020B0604020202020204" pitchFamily="34" charset="0"/>
              </a:rPr>
              <a:t>Communications’s</a:t>
            </a:r>
            <a:r>
              <a:rPr lang="en-US" sz="1000" b="0" dirty="0" smtClean="0">
                <a:solidFill>
                  <a:prstClr val="black"/>
                </a:solidFill>
                <a:latin typeface="Arial" panose="020B0604020202020204" pitchFamily="34" charset="0"/>
                <a:cs typeface="Arial" panose="020B0604020202020204" pitchFamily="34" charset="0"/>
              </a:rPr>
              <a:t> Fiber-to-the-Home</a:t>
            </a:r>
            <a:r>
              <a:rPr lang="en-US" sz="1000" b="0" baseline="0" dirty="0" smtClean="0">
                <a:solidFill>
                  <a:prstClr val="black"/>
                </a:solidFill>
                <a:latin typeface="Arial" panose="020B0604020202020204" pitchFamily="34" charset="0"/>
                <a:cs typeface="Arial" panose="020B0604020202020204" pitchFamily="34" charset="0"/>
              </a:rPr>
              <a:t> </a:t>
            </a:r>
            <a:r>
              <a:rPr lang="en-US" sz="1000" b="0" dirty="0" smtClean="0">
                <a:solidFill>
                  <a:prstClr val="black"/>
                </a:solidFill>
                <a:latin typeface="Arial" panose="020B0604020202020204" pitchFamily="34" charset="0"/>
                <a:cs typeface="Arial" panose="020B0604020202020204" pitchFamily="34" charset="0"/>
              </a:rPr>
              <a:t>Configurator.</a:t>
            </a:r>
          </a:p>
          <a:p>
            <a:pPr marL="171425" indent="-171425" defTabSz="914266">
              <a:buFont typeface="Arial" panose="020B0604020202020204" pitchFamily="34" charset="0"/>
              <a:buChar char="•"/>
              <a:defRPr/>
            </a:pPr>
            <a:r>
              <a:rPr lang="en-US" sz="1000" b="0" dirty="0" smtClean="0">
                <a:solidFill>
                  <a:prstClr val="black"/>
                </a:solidFill>
                <a:latin typeface="Arial" panose="020B0604020202020204" pitchFamily="34" charset="0"/>
                <a:cs typeface="Arial" panose="020B0604020202020204" pitchFamily="34" charset="0"/>
              </a:rPr>
              <a:t>In this video we will explain how to easily design and order a complete fiber to the home network.</a:t>
            </a:r>
          </a:p>
          <a:p>
            <a:pPr marL="171425" indent="-171425" defTabSz="914266">
              <a:buFont typeface="Arial" panose="020B0604020202020204" pitchFamily="34" charset="0"/>
              <a:buChar char="•"/>
              <a:defRPr/>
            </a:pPr>
            <a:r>
              <a:rPr lang="en-US" sz="1000" b="0" dirty="0" smtClean="0">
                <a:solidFill>
                  <a:prstClr val="black"/>
                </a:solidFill>
                <a:latin typeface="Arial" panose="020B0604020202020204" pitchFamily="34" charset="0"/>
                <a:cs typeface="Arial" panose="020B0604020202020204" pitchFamily="34" charset="0"/>
              </a:rPr>
              <a:t>Specifically, we will cover how to</a:t>
            </a:r>
            <a:r>
              <a:rPr lang="en-US" sz="1000" b="0" dirty="0" smtClean="0">
                <a:solidFill>
                  <a:srgbClr val="FF0000"/>
                </a:solidFill>
                <a:latin typeface="Arial" panose="020B0604020202020204" pitchFamily="34" charset="0"/>
                <a:cs typeface="Arial" panose="020B0604020202020204" pitchFamily="34" charset="0"/>
              </a:rPr>
              <a:t> choose your</a:t>
            </a:r>
            <a:r>
              <a:rPr lang="en-US" sz="1000" b="0" i="0" dirty="0" smtClean="0">
                <a:solidFill>
                  <a:srgbClr val="FF0000"/>
                </a:solidFill>
                <a:latin typeface="Arial" panose="020B0604020202020204" pitchFamily="34" charset="0"/>
                <a:cs typeface="Arial" panose="020B0604020202020204" pitchFamily="34" charset="0"/>
              </a:rPr>
              <a:t> architecture, configure your cable, splice plan, and create a Bill-of-Materials with pricing etc. </a:t>
            </a:r>
          </a:p>
          <a:p>
            <a:pPr marL="171425" indent="-171425" defTabSz="914266">
              <a:buFont typeface="Arial" panose="020B0604020202020204" pitchFamily="34" charset="0"/>
              <a:buChar char="•"/>
              <a:defRPr/>
            </a:pPr>
            <a:endParaRPr lang="en-US" sz="1000" b="0" i="1"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1287D5B-CB7F-4FA2-9A3D-260E5F95D6E1}" type="slidenum">
              <a:rPr lang="en-US" smtClean="0"/>
              <a:t>1</a:t>
            </a:fld>
            <a:endParaRPr lang="en-US"/>
          </a:p>
        </p:txBody>
      </p:sp>
    </p:spTree>
    <p:extLst>
      <p:ext uri="{BB962C8B-B14F-4D97-AF65-F5344CB8AC3E}">
        <p14:creationId xmlns:p14="http://schemas.microsoft.com/office/powerpoint/2010/main" val="3270109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aseline="0" dirty="0" smtClean="0">
                <a:latin typeface="Arial" panose="020B0604020202020204" pitchFamily="34" charset="0"/>
                <a:cs typeface="Arial" panose="020B0604020202020204" pitchFamily="34" charset="0"/>
              </a:rPr>
              <a:t>If an additional splitter is needed, select the part number from the drop-down menu. </a:t>
            </a:r>
          </a:p>
          <a:p>
            <a:endParaRPr lang="en-US" sz="1000" baseline="0" dirty="0" smtClean="0">
              <a:latin typeface="Arial" panose="020B0604020202020204" pitchFamily="34" charset="0"/>
              <a:cs typeface="Arial" panose="020B0604020202020204" pitchFamily="34" charset="0"/>
            </a:endParaRPr>
          </a:p>
          <a:p>
            <a:r>
              <a:rPr lang="en-US" sz="1000" baseline="0" dirty="0" smtClean="0">
                <a:latin typeface="Arial" panose="020B0604020202020204" pitchFamily="34" charset="0"/>
                <a:cs typeface="Arial" panose="020B0604020202020204" pitchFamily="34" charset="0"/>
              </a:rPr>
              <a:t>The part numbers available are based on the customer contract. If the part number is not known, you can configure it in the next steps. </a:t>
            </a:r>
          </a:p>
          <a:p>
            <a:endParaRPr lang="en-US" sz="1000" baseline="0" dirty="0" smtClean="0">
              <a:latin typeface="Arial" panose="020B0604020202020204" pitchFamily="34" charset="0"/>
              <a:cs typeface="Arial" panose="020B0604020202020204" pitchFamily="34" charset="0"/>
            </a:endParaRPr>
          </a:p>
          <a:p>
            <a:r>
              <a:rPr lang="en-US" sz="1000" baseline="0" dirty="0" smtClean="0">
                <a:latin typeface="Arial" panose="020B0604020202020204" pitchFamily="34" charset="0"/>
                <a:cs typeface="Arial" panose="020B0604020202020204" pitchFamily="34" charset="0"/>
              </a:rPr>
              <a:t>Read steps 3-9.</a:t>
            </a:r>
          </a:p>
          <a:p>
            <a:endParaRPr lang="en-US" baseline="0" dirty="0" smtClean="0"/>
          </a:p>
        </p:txBody>
      </p:sp>
      <p:sp>
        <p:nvSpPr>
          <p:cNvPr id="4" name="Slide Number Placeholder 3"/>
          <p:cNvSpPr>
            <a:spLocks noGrp="1"/>
          </p:cNvSpPr>
          <p:nvPr>
            <p:ph type="sldNum" sz="quarter" idx="10"/>
          </p:nvPr>
        </p:nvSpPr>
        <p:spPr/>
        <p:txBody>
          <a:bodyPr/>
          <a:lstStyle/>
          <a:p>
            <a:fld id="{61287D5B-CB7F-4FA2-9A3D-260E5F95D6E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875130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aseline="0" dirty="0" smtClean="0">
                <a:latin typeface="Arial" panose="020B0604020202020204" pitchFamily="34" charset="0"/>
                <a:cs typeface="Arial" panose="020B0604020202020204" pitchFamily="34" charset="0"/>
              </a:rPr>
              <a:t>If adding a closure, an additional ‘Closure’ tab will appear under the ‘Cabinet’ tab. Select the ‘Closure’ tab to expand it.</a:t>
            </a:r>
          </a:p>
          <a:p>
            <a:endParaRPr lang="en-US" sz="1000" baseline="0" dirty="0" smtClean="0">
              <a:latin typeface="Arial" panose="020B0604020202020204" pitchFamily="34" charset="0"/>
              <a:cs typeface="Arial" panose="020B0604020202020204" pitchFamily="34" charset="0"/>
            </a:endParaRPr>
          </a:p>
          <a:p>
            <a:r>
              <a:rPr lang="en-US" sz="1000" baseline="0" dirty="0" smtClean="0">
                <a:latin typeface="Arial" panose="020B0604020202020204" pitchFamily="34" charset="0"/>
                <a:cs typeface="Arial" panose="020B0604020202020204" pitchFamily="34" charset="0"/>
              </a:rPr>
              <a:t>If adding a closure to the design area, the part number must be known. They are NOT configurable at this time.</a:t>
            </a:r>
          </a:p>
          <a:p>
            <a:endParaRPr lang="en-US" sz="1000" baseline="0" dirty="0" smtClean="0">
              <a:latin typeface="Arial" panose="020B0604020202020204" pitchFamily="34" charset="0"/>
              <a:cs typeface="Arial" panose="020B0604020202020204" pitchFamily="34" charset="0"/>
            </a:endParaRPr>
          </a:p>
          <a:p>
            <a:r>
              <a:rPr lang="en-US" sz="1000" baseline="0" dirty="0" smtClean="0">
                <a:latin typeface="Arial" panose="020B0604020202020204" pitchFamily="34" charset="0"/>
                <a:cs typeface="Arial" panose="020B0604020202020204" pitchFamily="34" charset="0"/>
              </a:rPr>
              <a:t>Select the closure part number from the drop-down menu and then enter the quantity. If you would like to delete the closure from the Design area, select ‘yes’ in step 4.</a:t>
            </a:r>
            <a:endParaRPr lang="en-US" sz="1000" dirty="0" smtClean="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1287D5B-CB7F-4FA2-9A3D-260E5F95D6E1}"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054918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sz="1000" dirty="0" smtClean="0">
                <a:solidFill>
                  <a:prstClr val="black"/>
                </a:solidFill>
                <a:latin typeface="Arial" panose="020B0604020202020204" pitchFamily="34" charset="0"/>
                <a:cs typeface="Arial" panose="020B0604020202020204" pitchFamily="34" charset="0"/>
              </a:rPr>
              <a:t>Okay, back to the cabinet tab. If you added a cabinet to your design area, the leg count and port count should automatically generate.</a:t>
            </a:r>
          </a:p>
          <a:p>
            <a:pPr defTabSz="914266">
              <a:defRPr/>
            </a:pPr>
            <a:endParaRPr lang="en-US" sz="1000" dirty="0" smtClean="0">
              <a:solidFill>
                <a:prstClr val="black"/>
              </a:solidFill>
              <a:latin typeface="Arial" panose="020B0604020202020204" pitchFamily="34" charset="0"/>
              <a:cs typeface="Arial" panose="020B0604020202020204" pitchFamily="34" charset="0"/>
            </a:endParaRPr>
          </a:p>
          <a:p>
            <a:pPr defTabSz="914266">
              <a:defRPr/>
            </a:pPr>
            <a:r>
              <a:rPr lang="en-US" sz="1000" dirty="0" smtClean="0">
                <a:solidFill>
                  <a:prstClr val="black"/>
                </a:solidFill>
                <a:latin typeface="Arial" panose="020B0604020202020204" pitchFamily="34" charset="0"/>
                <a:cs typeface="Arial" panose="020B0604020202020204" pitchFamily="34" charset="0"/>
              </a:rPr>
              <a:t>The leg count refers</a:t>
            </a:r>
            <a:r>
              <a:rPr lang="en-US" sz="1000" baseline="0" dirty="0" smtClean="0">
                <a:solidFill>
                  <a:prstClr val="black"/>
                </a:solidFill>
                <a:latin typeface="Arial" panose="020B0604020202020204" pitchFamily="34" charset="0"/>
                <a:cs typeface="Arial" panose="020B0604020202020204" pitchFamily="34" charset="0"/>
              </a:rPr>
              <a:t> to</a:t>
            </a:r>
            <a:r>
              <a:rPr lang="en-US" sz="1000" dirty="0" smtClean="0">
                <a:solidFill>
                  <a:prstClr val="black"/>
                </a:solidFill>
                <a:latin typeface="Arial" panose="020B0604020202020204" pitchFamily="34" charset="0"/>
                <a:cs typeface="Arial" panose="020B0604020202020204" pitchFamily="34" charset="0"/>
              </a:rPr>
              <a:t> the number of output cables (depends on number of distribution stubs).</a:t>
            </a:r>
          </a:p>
          <a:p>
            <a:pPr defTabSz="914266">
              <a:defRPr/>
            </a:pPr>
            <a:endParaRPr lang="en-US" sz="1000" dirty="0" smtClean="0">
              <a:solidFill>
                <a:prstClr val="black"/>
              </a:solidFill>
              <a:latin typeface="Arial" panose="020B0604020202020204" pitchFamily="34" charset="0"/>
              <a:cs typeface="Arial" panose="020B0604020202020204" pitchFamily="34" charset="0"/>
            </a:endParaRPr>
          </a:p>
          <a:p>
            <a:pPr defTabSz="914266">
              <a:defRPr/>
            </a:pPr>
            <a:r>
              <a:rPr lang="en-US" sz="1000" dirty="0" smtClean="0">
                <a:solidFill>
                  <a:prstClr val="black"/>
                </a:solidFill>
                <a:latin typeface="Arial" panose="020B0604020202020204" pitchFamily="34" charset="0"/>
                <a:cs typeface="Arial" panose="020B0604020202020204" pitchFamily="34" charset="0"/>
              </a:rPr>
              <a:t>The port count refers how many ports are in the cabinet (cabinet size). Both of these fields are automatically generated based on cabinet selection since cabinets are not configurable at this time. </a:t>
            </a:r>
          </a:p>
          <a:p>
            <a:pPr defTabSz="914266">
              <a:defRPr/>
            </a:pPr>
            <a:endParaRPr lang="en-US" sz="1000" dirty="0" smtClean="0">
              <a:solidFill>
                <a:prstClr val="black"/>
              </a:solidFill>
              <a:latin typeface="Arial" panose="020B0604020202020204" pitchFamily="34" charset="0"/>
              <a:cs typeface="Arial" panose="020B0604020202020204" pitchFamily="34" charset="0"/>
            </a:endParaRPr>
          </a:p>
          <a:p>
            <a:pPr defTabSz="914266">
              <a:defRPr/>
            </a:pPr>
            <a:r>
              <a:rPr lang="en-US" sz="1000" dirty="0" smtClean="0">
                <a:solidFill>
                  <a:prstClr val="black"/>
                </a:solidFill>
                <a:latin typeface="Arial" panose="020B0604020202020204" pitchFamily="34" charset="0"/>
                <a:cs typeface="Arial" panose="020B0604020202020204" pitchFamily="34" charset="0"/>
              </a:rPr>
              <a:t>If you would like to add an additional cabinet to the Design area, you can do so in step 9. </a:t>
            </a:r>
          </a:p>
          <a:p>
            <a:pPr defTabSz="914266">
              <a:defRPr/>
            </a:pPr>
            <a:endParaRPr lang="en-US" sz="1000" dirty="0" smtClean="0">
              <a:solidFill>
                <a:prstClr val="black"/>
              </a:solidFill>
              <a:latin typeface="Arial" panose="020B0604020202020204" pitchFamily="34" charset="0"/>
              <a:cs typeface="Arial" panose="020B0604020202020204" pitchFamily="34" charset="0"/>
            </a:endParaRPr>
          </a:p>
          <a:p>
            <a:pPr defTabSz="914266">
              <a:defRPr/>
            </a:pPr>
            <a:r>
              <a:rPr lang="en-US" sz="1000" dirty="0" smtClean="0">
                <a:solidFill>
                  <a:prstClr val="black"/>
                </a:solidFill>
                <a:latin typeface="Arial" panose="020B0604020202020204" pitchFamily="34" charset="0"/>
                <a:cs typeface="Arial" panose="020B0604020202020204" pitchFamily="34" charset="0"/>
              </a:rPr>
              <a:t>The next step is to auto-generate the splice plan. There is more information on splice plans later in the presentation, but for now you will want to skip this step and come back to it if you wish to auto-generate your splice plan after all of your cables are configured.</a:t>
            </a:r>
          </a:p>
          <a:p>
            <a:pPr defTabSz="914266">
              <a:defRPr/>
            </a:pPr>
            <a:endParaRPr lang="en-US" sz="1000" dirty="0" smtClean="0">
              <a:solidFill>
                <a:prstClr val="black"/>
              </a:solidFill>
              <a:latin typeface="Arial" panose="020B0604020202020204" pitchFamily="34" charset="0"/>
              <a:cs typeface="Arial" panose="020B0604020202020204" pitchFamily="34" charset="0"/>
            </a:endParaRPr>
          </a:p>
          <a:p>
            <a:pPr defTabSz="914266">
              <a:defRPr/>
            </a:pPr>
            <a:r>
              <a:rPr lang="en-US" sz="1000" dirty="0" smtClean="0">
                <a:solidFill>
                  <a:prstClr val="black"/>
                </a:solidFill>
                <a:latin typeface="Arial" panose="020B0604020202020204" pitchFamily="34" charset="0"/>
                <a:cs typeface="Arial" panose="020B0604020202020204" pitchFamily="34" charset="0"/>
              </a:rPr>
              <a:t>Now, you will go to the build level. As mentioned before, if you previously made selections for your cable, they will be reflected in the build tab as well. Also, if you know the part number for your cable, you can choose that from the drop-down menu towards the top of the screen. Your part numbers may be limited by your previous selections. </a:t>
            </a:r>
          </a:p>
          <a:p>
            <a:pPr defTabSz="914266">
              <a:defRPr/>
            </a:pPr>
            <a:endParaRPr lang="en-US" sz="1000" dirty="0" smtClean="0">
              <a:solidFill>
                <a:prstClr val="black"/>
              </a:solidFill>
              <a:latin typeface="Arial" panose="020B0604020202020204" pitchFamily="34" charset="0"/>
              <a:cs typeface="Arial" panose="020B0604020202020204" pitchFamily="34" charset="0"/>
            </a:endParaRPr>
          </a:p>
          <a:p>
            <a:pPr defTabSz="914266">
              <a:defRPr/>
            </a:pPr>
            <a:r>
              <a:rPr lang="en-US" sz="1000" dirty="0" smtClean="0">
                <a:solidFill>
                  <a:prstClr val="black"/>
                </a:solidFill>
                <a:latin typeface="Arial" panose="020B0604020202020204" pitchFamily="34" charset="0"/>
                <a:cs typeface="Arial" panose="020B0604020202020204" pitchFamily="34" charset="0"/>
              </a:rPr>
              <a:t>It is important to note</a:t>
            </a:r>
            <a:r>
              <a:rPr lang="en-US" sz="1000" baseline="0" dirty="0" smtClean="0">
                <a:solidFill>
                  <a:prstClr val="black"/>
                </a:solidFill>
                <a:latin typeface="Arial" panose="020B0604020202020204" pitchFamily="34" charset="0"/>
                <a:cs typeface="Arial" panose="020B0604020202020204" pitchFamily="34" charset="0"/>
              </a:rPr>
              <a:t> that general errors may come up at this level, but go away as you add tether to the build. If the errors still appear after you are done configuring the design area, you will have to re-evaluate and find out what is wrong with your design area.</a:t>
            </a:r>
            <a:endParaRPr lang="en-US" sz="1000" dirty="0" smtClean="0">
              <a:solidFill>
                <a:prstClr val="black"/>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1287D5B-CB7F-4FA2-9A3D-260E5F95D6E1}" type="slidenum">
              <a:rPr lang="en-US" smtClean="0"/>
              <a:t>12</a:t>
            </a:fld>
            <a:endParaRPr lang="en-US"/>
          </a:p>
        </p:txBody>
      </p:sp>
    </p:spTree>
    <p:extLst>
      <p:ext uri="{BB962C8B-B14F-4D97-AF65-F5344CB8AC3E}">
        <p14:creationId xmlns:p14="http://schemas.microsoft.com/office/powerpoint/2010/main" val="314512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sz="1000" dirty="0" smtClean="0">
                <a:solidFill>
                  <a:prstClr val="black"/>
                </a:solidFill>
                <a:latin typeface="Arial" panose="020B0604020202020204" pitchFamily="34" charset="0"/>
                <a:cs typeface="Arial" panose="020B0604020202020204" pitchFamily="34" charset="0"/>
              </a:rPr>
              <a:t>The first field that will not be filled out based on previous choices is fiber count. If you chose a part number at the top of the screen, the fiber count will be automatically generated based on that part number. </a:t>
            </a:r>
          </a:p>
          <a:p>
            <a:pPr defTabSz="914266">
              <a:defRPr/>
            </a:pPr>
            <a:endParaRPr lang="en-US" sz="1000" dirty="0" smtClean="0">
              <a:solidFill>
                <a:prstClr val="black"/>
              </a:solidFill>
              <a:latin typeface="Arial" panose="020B0604020202020204" pitchFamily="34" charset="0"/>
              <a:cs typeface="Arial" panose="020B0604020202020204" pitchFamily="34" charset="0"/>
            </a:endParaRPr>
          </a:p>
          <a:p>
            <a:pPr defTabSz="914266">
              <a:defRPr/>
            </a:pPr>
            <a:r>
              <a:rPr lang="en-US" sz="1000" dirty="0" smtClean="0">
                <a:solidFill>
                  <a:prstClr val="black"/>
                </a:solidFill>
                <a:latin typeface="Arial" panose="020B0604020202020204" pitchFamily="34" charset="0"/>
                <a:cs typeface="Arial" panose="020B0604020202020204" pitchFamily="34" charset="0"/>
              </a:rPr>
              <a:t>TAP type: Select what kind of TAP will be used. TAP types available are: </a:t>
            </a:r>
            <a:r>
              <a:rPr lang="en-US" sz="1000" dirty="0" err="1" smtClean="0">
                <a:solidFill>
                  <a:prstClr val="black"/>
                </a:solidFill>
                <a:latin typeface="Arial" panose="020B0604020202020204" pitchFamily="34" charset="0"/>
                <a:cs typeface="Arial" panose="020B0604020202020204" pitchFamily="34" charset="0"/>
              </a:rPr>
              <a:t>Overmold</a:t>
            </a:r>
            <a:r>
              <a:rPr lang="en-US" sz="1000" dirty="0" smtClean="0">
                <a:solidFill>
                  <a:prstClr val="black"/>
                </a:solidFill>
                <a:latin typeface="Arial" panose="020B0604020202020204" pitchFamily="34" charset="0"/>
                <a:cs typeface="Arial" panose="020B0604020202020204" pitchFamily="34" charset="0"/>
              </a:rPr>
              <a:t>, </a:t>
            </a:r>
            <a:r>
              <a:rPr lang="en-US" sz="1000" dirty="0" err="1" smtClean="0">
                <a:solidFill>
                  <a:prstClr val="black"/>
                </a:solidFill>
                <a:latin typeface="Arial" panose="020B0604020202020204" pitchFamily="34" charset="0"/>
                <a:cs typeface="Arial" panose="020B0604020202020204" pitchFamily="34" charset="0"/>
              </a:rPr>
              <a:t>Heatshrink</a:t>
            </a:r>
            <a:r>
              <a:rPr lang="en-US" sz="1000" dirty="0" smtClean="0">
                <a:solidFill>
                  <a:prstClr val="black"/>
                </a:solidFill>
                <a:latin typeface="Arial" panose="020B0604020202020204" pitchFamily="34" charset="0"/>
                <a:cs typeface="Arial" panose="020B0604020202020204" pitchFamily="34" charset="0"/>
              </a:rPr>
              <a:t>, and </a:t>
            </a:r>
            <a:r>
              <a:rPr lang="en-US" sz="1000" dirty="0" err="1" smtClean="0">
                <a:solidFill>
                  <a:prstClr val="black"/>
                </a:solidFill>
                <a:latin typeface="Arial" panose="020B0604020202020204" pitchFamily="34" charset="0"/>
                <a:cs typeface="Arial" panose="020B0604020202020204" pitchFamily="34" charset="0"/>
              </a:rPr>
              <a:t>Overmold</a:t>
            </a:r>
            <a:r>
              <a:rPr lang="en-US" sz="1000" dirty="0" smtClean="0">
                <a:solidFill>
                  <a:prstClr val="black"/>
                </a:solidFill>
                <a:latin typeface="Arial" panose="020B0604020202020204" pitchFamily="34" charset="0"/>
                <a:cs typeface="Arial" panose="020B0604020202020204" pitchFamily="34" charset="0"/>
              </a:rPr>
              <a:t> RPX®.</a:t>
            </a:r>
          </a:p>
          <a:p>
            <a:pPr defTabSz="914266">
              <a:defRPr/>
            </a:pPr>
            <a:endParaRPr lang="en-US" sz="1000" dirty="0" smtClean="0">
              <a:solidFill>
                <a:prstClr val="black"/>
              </a:solidFill>
              <a:latin typeface="Arial" panose="020B0604020202020204" pitchFamily="34" charset="0"/>
              <a:cs typeface="Arial" panose="020B0604020202020204" pitchFamily="34" charset="0"/>
            </a:endParaRPr>
          </a:p>
          <a:p>
            <a:pPr defTabSz="914266">
              <a:defRPr/>
            </a:pPr>
            <a:r>
              <a:rPr lang="en-US" sz="1000" dirty="0" smtClean="0">
                <a:solidFill>
                  <a:prstClr val="black"/>
                </a:solidFill>
                <a:latin typeface="Arial" panose="020B0604020202020204" pitchFamily="34" charset="0"/>
                <a:cs typeface="Arial" panose="020B0604020202020204" pitchFamily="34" charset="0"/>
              </a:rPr>
              <a:t>When choosing a TAP type, please contact your Corning representative if you are unsure of the selection. This field is customer specific depending on the cable type being used.</a:t>
            </a:r>
          </a:p>
          <a:p>
            <a:pPr defTabSz="914266">
              <a:defRPr/>
            </a:pPr>
            <a:endParaRPr lang="en-US" sz="1000" dirty="0" smtClean="0">
              <a:solidFill>
                <a:prstClr val="black"/>
              </a:solidFill>
              <a:latin typeface="Arial" panose="020B0604020202020204" pitchFamily="34" charset="0"/>
              <a:cs typeface="Arial" panose="020B0604020202020204" pitchFamily="34" charset="0"/>
            </a:endParaRPr>
          </a:p>
          <a:p>
            <a:pPr defTabSz="914266">
              <a:defRPr/>
            </a:pPr>
            <a:r>
              <a:rPr lang="en-US" sz="1000" dirty="0" smtClean="0">
                <a:solidFill>
                  <a:prstClr val="black"/>
                </a:solidFill>
                <a:latin typeface="Arial" panose="020B0604020202020204" pitchFamily="34" charset="0"/>
                <a:cs typeface="Arial" panose="020B0604020202020204" pitchFamily="34" charset="0"/>
              </a:rPr>
              <a:t>For the</a:t>
            </a:r>
            <a:r>
              <a:rPr lang="en-US" sz="1000" baseline="0" dirty="0" smtClean="0">
                <a:solidFill>
                  <a:prstClr val="black"/>
                </a:solidFill>
                <a:latin typeface="Arial" panose="020B0604020202020204" pitchFamily="34" charset="0"/>
                <a:cs typeface="Arial" panose="020B0604020202020204" pitchFamily="34" charset="0"/>
              </a:rPr>
              <a:t> </a:t>
            </a:r>
            <a:r>
              <a:rPr lang="en-US" sz="1000" dirty="0" smtClean="0">
                <a:solidFill>
                  <a:prstClr val="black"/>
                </a:solidFill>
                <a:latin typeface="Arial" panose="020B0604020202020204" pitchFamily="34" charset="0"/>
                <a:cs typeface="Arial" panose="020B0604020202020204" pitchFamily="34" charset="0"/>
              </a:rPr>
              <a:t>Build fiber assignment method, number 3,</a:t>
            </a:r>
            <a:r>
              <a:rPr lang="en-US" sz="1000" baseline="0" dirty="0" smtClean="0">
                <a:solidFill>
                  <a:prstClr val="black"/>
                </a:solidFill>
                <a:latin typeface="Arial" panose="020B0604020202020204" pitchFamily="34" charset="0"/>
                <a:cs typeface="Arial" panose="020B0604020202020204" pitchFamily="34" charset="0"/>
              </a:rPr>
              <a:t> please reference page 8 for more information. </a:t>
            </a:r>
            <a:r>
              <a:rPr lang="en-US" sz="1000" dirty="0" smtClean="0">
                <a:solidFill>
                  <a:prstClr val="black"/>
                </a:solidFill>
                <a:latin typeface="Arial" panose="020B0604020202020204" pitchFamily="34" charset="0"/>
                <a:cs typeface="Arial" panose="020B0604020202020204" pitchFamily="34" charset="0"/>
              </a:rPr>
              <a:t> </a:t>
            </a:r>
          </a:p>
          <a:p>
            <a:pPr defTabSz="914266">
              <a:defRPr/>
            </a:pPr>
            <a:endParaRPr lang="en-US" sz="1000" dirty="0" smtClean="0">
              <a:solidFill>
                <a:prstClr val="black"/>
              </a:solidFill>
              <a:latin typeface="Arial" panose="020B0604020202020204" pitchFamily="34" charset="0"/>
              <a:cs typeface="Arial" panose="020B0604020202020204" pitchFamily="34" charset="0"/>
            </a:endParaRPr>
          </a:p>
          <a:p>
            <a:pPr defTabSz="914266">
              <a:defRPr/>
            </a:pPr>
            <a:r>
              <a:rPr lang="en-US" sz="1000" dirty="0" smtClean="0">
                <a:solidFill>
                  <a:prstClr val="black"/>
                </a:solidFill>
                <a:latin typeface="Arial" panose="020B0604020202020204" pitchFamily="34" charset="0"/>
                <a:cs typeface="Arial" panose="020B0604020202020204" pitchFamily="34" charset="0"/>
              </a:rPr>
              <a:t>For reference bubble number 4,</a:t>
            </a:r>
            <a:r>
              <a:rPr lang="en-US" sz="1000" baseline="0" dirty="0" smtClean="0">
                <a:solidFill>
                  <a:prstClr val="black"/>
                </a:solidFill>
                <a:latin typeface="Arial" panose="020B0604020202020204" pitchFamily="34" charset="0"/>
                <a:cs typeface="Arial" panose="020B0604020202020204" pitchFamily="34" charset="0"/>
              </a:rPr>
              <a:t> you will need to know how many locations or additional locations you want to add.</a:t>
            </a:r>
            <a:r>
              <a:rPr lang="en-US" sz="1000" dirty="0" smtClean="0">
                <a:solidFill>
                  <a:prstClr val="black"/>
                </a:solidFill>
                <a:latin typeface="Arial" panose="020B0604020202020204" pitchFamily="34" charset="0"/>
                <a:cs typeface="Arial" panose="020B0604020202020204" pitchFamily="34" charset="0"/>
              </a:rPr>
              <a:t> </a:t>
            </a:r>
            <a:r>
              <a:rPr lang="en-US" sz="1000" baseline="0" dirty="0" smtClean="0">
                <a:solidFill>
                  <a:prstClr val="black"/>
                </a:solidFill>
                <a:latin typeface="Arial" panose="020B0604020202020204" pitchFamily="34" charset="0"/>
                <a:cs typeface="Arial" panose="020B0604020202020204" pitchFamily="34" charset="0"/>
              </a:rPr>
              <a:t>Enter the number of locations that will be used in this build. This needs to be entered as the number of additional locations needed, just like when entering the number of builds.</a:t>
            </a:r>
          </a:p>
          <a:p>
            <a:pPr defTabSz="914266">
              <a:defRPr/>
            </a:pPr>
            <a:endParaRPr lang="en-US" sz="1000" baseline="0" dirty="0" smtClean="0">
              <a:solidFill>
                <a:prstClr val="black"/>
              </a:solidFill>
              <a:latin typeface="Arial" panose="020B0604020202020204" pitchFamily="34" charset="0"/>
              <a:cs typeface="Arial" panose="020B0604020202020204" pitchFamily="34" charset="0"/>
            </a:endParaRPr>
          </a:p>
          <a:p>
            <a:pPr defTabSz="914266">
              <a:defRPr/>
            </a:pPr>
            <a:r>
              <a:rPr lang="en-US" sz="1000" baseline="0" dirty="0" smtClean="0">
                <a:solidFill>
                  <a:prstClr val="black"/>
                </a:solidFill>
                <a:latin typeface="Arial" panose="020B0604020202020204" pitchFamily="34" charset="0"/>
                <a:cs typeface="Arial" panose="020B0604020202020204" pitchFamily="34" charset="0"/>
              </a:rPr>
              <a:t>Read steps 5 and 6. </a:t>
            </a:r>
            <a:endParaRPr lang="en-US" sz="1000" dirty="0" smtClean="0">
              <a:solidFill>
                <a:prstClr val="black"/>
              </a:solidFill>
              <a:latin typeface="Arial" panose="020B0604020202020204" pitchFamily="34" charset="0"/>
              <a:cs typeface="Arial" panose="020B0604020202020204" pitchFamily="34" charset="0"/>
            </a:endParaRPr>
          </a:p>
          <a:p>
            <a:pPr defTabSz="914266">
              <a:defRPr/>
            </a:pPr>
            <a:endParaRPr lang="en-US" sz="1000" dirty="0" smtClean="0">
              <a:solidFill>
                <a:prstClr val="black"/>
              </a:solidFill>
              <a:latin typeface="Arial" panose="020B0604020202020204" pitchFamily="34" charset="0"/>
              <a:cs typeface="Arial" panose="020B0604020202020204" pitchFamily="34" charset="0"/>
            </a:endParaRPr>
          </a:p>
          <a:p>
            <a:pPr defTabSz="914266">
              <a:defRPr/>
            </a:pPr>
            <a:r>
              <a:rPr lang="en-US" sz="1000" dirty="0" smtClean="0">
                <a:solidFill>
                  <a:prstClr val="black"/>
                </a:solidFill>
                <a:latin typeface="Arial" panose="020B0604020202020204" pitchFamily="34" charset="0"/>
                <a:cs typeface="Arial" panose="020B0604020202020204" pitchFamily="34" charset="0"/>
              </a:rPr>
              <a:t>7. If you have preterm laterals on your contract, you can choose CO-side if you would like to add a preterm lateral to this build. If you do not currently design with preterm laterals, leave this field as ‘please select’ or ‘none.’</a:t>
            </a:r>
          </a:p>
        </p:txBody>
      </p:sp>
      <p:sp>
        <p:nvSpPr>
          <p:cNvPr id="4" name="Slide Number Placeholder 3"/>
          <p:cNvSpPr>
            <a:spLocks noGrp="1"/>
          </p:cNvSpPr>
          <p:nvPr>
            <p:ph type="sldNum" sz="quarter" idx="10"/>
          </p:nvPr>
        </p:nvSpPr>
        <p:spPr/>
        <p:txBody>
          <a:bodyPr/>
          <a:lstStyle/>
          <a:p>
            <a:fld id="{61287D5B-CB7F-4FA2-9A3D-260E5F95D6E1}" type="slidenum">
              <a:rPr lang="en-US" smtClean="0"/>
              <a:t>13</a:t>
            </a:fld>
            <a:endParaRPr lang="en-US"/>
          </a:p>
        </p:txBody>
      </p:sp>
    </p:spTree>
    <p:extLst>
      <p:ext uri="{BB962C8B-B14F-4D97-AF65-F5344CB8AC3E}">
        <p14:creationId xmlns:p14="http://schemas.microsoft.com/office/powerpoint/2010/main" val="1830548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Arial" panose="020B0604020202020204" pitchFamily="34" charset="0"/>
                <a:cs typeface="Arial" panose="020B0604020202020204" pitchFamily="34" charset="0"/>
              </a:rPr>
              <a:t>If you select</a:t>
            </a:r>
            <a:r>
              <a:rPr lang="en-US" sz="1000" baseline="0" dirty="0" smtClean="0">
                <a:latin typeface="Arial" panose="020B0604020202020204" pitchFamily="34" charset="0"/>
                <a:cs typeface="Arial" panose="020B0604020202020204" pitchFamily="34" charset="0"/>
              </a:rPr>
              <a:t>ed CO-side in the previous field, a tab called ‘Preterm on Build’ will appear beneath the build. You can select the part number if it is known, otherwise the type of connector chosen will generate the part number.</a:t>
            </a:r>
          </a:p>
          <a:p>
            <a:endParaRPr lang="en-US" sz="1000" baseline="0" dirty="0" smtClean="0">
              <a:latin typeface="Arial" panose="020B0604020202020204" pitchFamily="34" charset="0"/>
              <a:cs typeface="Arial" panose="020B0604020202020204" pitchFamily="34" charset="0"/>
            </a:endParaRPr>
          </a:p>
          <a:p>
            <a:r>
              <a:rPr lang="en-US" sz="1000" baseline="0" dirty="0" smtClean="0">
                <a:latin typeface="Arial" panose="020B0604020202020204" pitchFamily="34" charset="0"/>
                <a:cs typeface="Arial" panose="020B0604020202020204" pitchFamily="34" charset="0"/>
              </a:rPr>
              <a:t>Furcation type and leg type will be automatically generated.</a:t>
            </a:r>
            <a:endParaRPr lang="en-US" sz="1000" dirty="0" smtClean="0">
              <a:latin typeface="Arial" panose="020B0604020202020204" pitchFamily="34" charset="0"/>
              <a:cs typeface="Arial" panose="020B0604020202020204" pitchFamily="34" charset="0"/>
            </a:endParaRPr>
          </a:p>
          <a:p>
            <a:endParaRPr lang="en-US" sz="10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1287D5B-CB7F-4FA2-9A3D-260E5F95D6E1}" type="slidenum">
              <a:rPr lang="en-US" smtClean="0"/>
              <a:t>14</a:t>
            </a:fld>
            <a:endParaRPr lang="en-US"/>
          </a:p>
        </p:txBody>
      </p:sp>
    </p:spTree>
    <p:extLst>
      <p:ext uri="{BB962C8B-B14F-4D97-AF65-F5344CB8AC3E}">
        <p14:creationId xmlns:p14="http://schemas.microsoft.com/office/powerpoint/2010/main" val="3029639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Arial" panose="020B0604020202020204" pitchFamily="34" charset="0"/>
                <a:cs typeface="Arial" panose="020B0604020202020204" pitchFamily="34" charset="0"/>
              </a:rPr>
              <a:t>Start express</a:t>
            </a:r>
            <a:r>
              <a:rPr lang="en-US" sz="1000" baseline="0" dirty="0" smtClean="0">
                <a:latin typeface="Arial" panose="020B0604020202020204" pitchFamily="34" charset="0"/>
                <a:cs typeface="Arial" panose="020B0604020202020204" pitchFamily="34" charset="0"/>
              </a:rPr>
              <a:t> fiber:</a:t>
            </a:r>
          </a:p>
          <a:p>
            <a:endParaRPr lang="en-US" sz="1000" baseline="0" dirty="0" smtClean="0">
              <a:latin typeface="Arial" panose="020B0604020202020204" pitchFamily="34" charset="0"/>
              <a:cs typeface="Arial" panose="020B0604020202020204" pitchFamily="34" charset="0"/>
            </a:endParaRPr>
          </a:p>
          <a:p>
            <a:r>
              <a:rPr lang="en-US" sz="1000" dirty="0" smtClean="0">
                <a:latin typeface="Arial" panose="020B0604020202020204" pitchFamily="34" charset="0"/>
                <a:cs typeface="Arial" panose="020B0604020202020204" pitchFamily="34" charset="0"/>
              </a:rPr>
              <a:t>If</a:t>
            </a:r>
            <a:r>
              <a:rPr lang="en-US" sz="1000" baseline="0" dirty="0" smtClean="0">
                <a:latin typeface="Arial" panose="020B0604020202020204" pitchFamily="34" charset="0"/>
                <a:cs typeface="Arial" panose="020B0604020202020204" pitchFamily="34" charset="0"/>
              </a:rPr>
              <a:t> express fibers are not needed in the network, this field will automatically default to the number 1 greater than the cable fiber count.</a:t>
            </a:r>
          </a:p>
          <a:p>
            <a:endParaRPr lang="en-US" sz="1000" baseline="0" dirty="0" smtClean="0">
              <a:latin typeface="Arial" panose="020B0604020202020204" pitchFamily="34" charset="0"/>
              <a:cs typeface="Arial" panose="020B0604020202020204" pitchFamily="34" charset="0"/>
            </a:endParaRPr>
          </a:p>
          <a:p>
            <a:r>
              <a:rPr lang="en-US" sz="1000" baseline="0" dirty="0" smtClean="0">
                <a:latin typeface="Arial" panose="020B0604020202020204" pitchFamily="34" charset="0"/>
                <a:cs typeface="Arial" panose="020B0604020202020204" pitchFamily="34" charset="0"/>
              </a:rPr>
              <a:t>If express fibers are needed, enter the number of the first fiber number you would like to express. For example, if you enter 12 express fibers and start at 1, it will express fibers 1-12.</a:t>
            </a:r>
          </a:p>
          <a:p>
            <a:endParaRPr lang="en-US" sz="1000" baseline="0" dirty="0" smtClean="0">
              <a:latin typeface="Arial" panose="020B0604020202020204" pitchFamily="34" charset="0"/>
              <a:cs typeface="Arial" panose="020B0604020202020204" pitchFamily="34" charset="0"/>
            </a:endParaRPr>
          </a:p>
          <a:p>
            <a:r>
              <a:rPr lang="en-US" sz="1000" baseline="0" dirty="0" smtClean="0">
                <a:latin typeface="Arial" panose="020B0604020202020204" pitchFamily="34" charset="0"/>
                <a:cs typeface="Arial" panose="020B0604020202020204" pitchFamily="34" charset="0"/>
              </a:rPr>
              <a:t>We are going to skip the splice plan for now. We will get to that on page 21. </a:t>
            </a: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1287D5B-CB7F-4FA2-9A3D-260E5F95D6E1}" type="slidenum">
              <a:rPr lang="en-US" smtClean="0"/>
              <a:t>15</a:t>
            </a:fld>
            <a:endParaRPr lang="en-US"/>
          </a:p>
        </p:txBody>
      </p:sp>
    </p:spTree>
    <p:extLst>
      <p:ext uri="{BB962C8B-B14F-4D97-AF65-F5344CB8AC3E}">
        <p14:creationId xmlns:p14="http://schemas.microsoft.com/office/powerpoint/2010/main" val="303750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Arial" panose="020B0604020202020204" pitchFamily="34" charset="0"/>
                <a:cs typeface="Arial" panose="020B0604020202020204" pitchFamily="34" charset="0"/>
              </a:rPr>
              <a:t>Now</a:t>
            </a:r>
            <a:r>
              <a:rPr lang="en-US" sz="1000" baseline="0" dirty="0" smtClean="0">
                <a:latin typeface="Arial" panose="020B0604020202020204" pitchFamily="34" charset="0"/>
                <a:cs typeface="Arial" panose="020B0604020202020204" pitchFamily="34" charset="0"/>
              </a:rPr>
              <a:t>, we will go into the location tab. Whenever locations are added to the build, location tabs will appear beneath the build. You will want to expand that tab and then expand the general tab to enter your location information. </a:t>
            </a:r>
          </a:p>
          <a:p>
            <a:endParaRPr lang="en-US" sz="1000" baseline="0" dirty="0" smtClean="0">
              <a:latin typeface="Arial" panose="020B0604020202020204" pitchFamily="34" charset="0"/>
              <a:cs typeface="Arial" panose="020B0604020202020204" pitchFamily="34" charset="0"/>
            </a:endParaRPr>
          </a:p>
          <a:p>
            <a:r>
              <a:rPr lang="en-US" sz="1000" baseline="0" dirty="0" smtClean="0">
                <a:latin typeface="Arial" panose="020B0604020202020204" pitchFamily="34" charset="0"/>
                <a:cs typeface="Arial" panose="020B0604020202020204" pitchFamily="34" charset="0"/>
              </a:rPr>
              <a:t>Read steps 2 through 6.</a:t>
            </a:r>
          </a:p>
          <a:p>
            <a:endParaRPr lang="en-US" sz="1000" dirty="0" smtClean="0">
              <a:latin typeface="Arial" panose="020B0604020202020204" pitchFamily="34" charset="0"/>
              <a:cs typeface="Arial" panose="020B0604020202020204" pitchFamily="34" charset="0"/>
            </a:endParaRPr>
          </a:p>
          <a:p>
            <a:r>
              <a:rPr lang="en-US" sz="1000" dirty="0" smtClean="0">
                <a:latin typeface="Arial" panose="020B0604020202020204" pitchFamily="34" charset="0"/>
                <a:cs typeface="Arial" panose="020B0604020202020204" pitchFamily="34" charset="0"/>
              </a:rPr>
              <a:t>7. If this location is not</a:t>
            </a:r>
            <a:r>
              <a:rPr lang="en-US" sz="1000" baseline="0" dirty="0" smtClean="0">
                <a:latin typeface="Arial" panose="020B0604020202020204" pitchFamily="34" charset="0"/>
                <a:cs typeface="Arial" panose="020B0604020202020204" pitchFamily="34" charset="0"/>
              </a:rPr>
              <a:t> in the right sequence, select the new location sequence from the drop-down menu. This will then push every location following the current one up one location number (+1).</a:t>
            </a:r>
          </a:p>
          <a:p>
            <a:endParaRPr lang="en-US" sz="1000" baseline="0" dirty="0" smtClean="0">
              <a:latin typeface="Arial" panose="020B0604020202020204" pitchFamily="34" charset="0"/>
              <a:cs typeface="Arial" panose="020B0604020202020204" pitchFamily="34" charset="0"/>
            </a:endParaRPr>
          </a:p>
          <a:p>
            <a:r>
              <a:rPr lang="en-US" sz="1000" baseline="0" dirty="0" smtClean="0">
                <a:latin typeface="Arial" panose="020B0604020202020204" pitchFamily="34" charset="0"/>
                <a:cs typeface="Arial" panose="020B0604020202020204" pitchFamily="34" charset="0"/>
              </a:rPr>
              <a:t>Read step 8.</a:t>
            </a:r>
          </a:p>
          <a:p>
            <a:endParaRPr lang="en-US" sz="100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1287D5B-CB7F-4FA2-9A3D-260E5F95D6E1}" type="slidenum">
              <a:rPr lang="en-US" smtClean="0"/>
              <a:t>16</a:t>
            </a:fld>
            <a:endParaRPr lang="en-US"/>
          </a:p>
        </p:txBody>
      </p:sp>
    </p:spTree>
    <p:extLst>
      <p:ext uri="{BB962C8B-B14F-4D97-AF65-F5344CB8AC3E}">
        <p14:creationId xmlns:p14="http://schemas.microsoft.com/office/powerpoint/2010/main" val="2084395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Arial" panose="020B0604020202020204" pitchFamily="34" charset="0"/>
                <a:cs typeface="Arial" panose="020B0604020202020204" pitchFamily="34" charset="0"/>
              </a:rPr>
              <a:t>If you added any tethers to the build, they will appear beneath the tap tab.</a:t>
            </a:r>
          </a:p>
          <a:p>
            <a:endParaRPr lang="en-US" sz="1000" dirty="0" smtClean="0">
              <a:latin typeface="Arial" panose="020B0604020202020204" pitchFamily="34" charset="0"/>
              <a:cs typeface="Arial" panose="020B0604020202020204" pitchFamily="34" charset="0"/>
            </a:endParaRPr>
          </a:p>
          <a:p>
            <a:r>
              <a:rPr lang="en-US" sz="1000" dirty="0" smtClean="0">
                <a:latin typeface="Arial" panose="020B0604020202020204" pitchFamily="34" charset="0"/>
                <a:cs typeface="Arial" panose="020B0604020202020204" pitchFamily="34" charset="0"/>
              </a:rPr>
              <a:t>For</a:t>
            </a:r>
            <a:r>
              <a:rPr lang="en-US" sz="1000" baseline="0" dirty="0" smtClean="0">
                <a:latin typeface="Arial" panose="020B0604020202020204" pitchFamily="34" charset="0"/>
                <a:cs typeface="Arial" panose="020B0604020202020204" pitchFamily="34" charset="0"/>
              </a:rPr>
              <a:t> reference bubble number 1: If the part number for the tether is known, select it from the drop-down menu. If this number is not known, you can configure it below.</a:t>
            </a:r>
          </a:p>
          <a:p>
            <a:endParaRPr lang="en-US" sz="1000" dirty="0" smtClean="0">
              <a:latin typeface="Arial" panose="020B0604020202020204" pitchFamily="34" charset="0"/>
              <a:cs typeface="Arial" panose="020B0604020202020204" pitchFamily="34" charset="0"/>
            </a:endParaRPr>
          </a:p>
          <a:p>
            <a:r>
              <a:rPr lang="en-US" sz="1000" dirty="0" smtClean="0">
                <a:latin typeface="Arial" panose="020B0604020202020204" pitchFamily="34" charset="0"/>
                <a:cs typeface="Arial" panose="020B0604020202020204" pitchFamily="34" charset="0"/>
              </a:rPr>
              <a:t>For</a:t>
            </a:r>
            <a:r>
              <a:rPr lang="en-US" sz="1000" baseline="0" dirty="0" smtClean="0">
                <a:latin typeface="Arial" panose="020B0604020202020204" pitchFamily="34" charset="0"/>
                <a:cs typeface="Arial" panose="020B0604020202020204" pitchFamily="34" charset="0"/>
              </a:rPr>
              <a:t> reference bubble number 2: Select  the number of fibers assigned to this tether</a:t>
            </a:r>
          </a:p>
          <a:p>
            <a:endParaRPr lang="en-US" sz="1000" baseline="0" dirty="0" smtClean="0">
              <a:latin typeface="Arial" panose="020B0604020202020204" pitchFamily="34" charset="0"/>
              <a:cs typeface="Arial" panose="020B0604020202020204" pitchFamily="34" charset="0"/>
            </a:endParaRPr>
          </a:p>
          <a:p>
            <a:r>
              <a:rPr lang="en-US" sz="1000" baseline="0" dirty="0" smtClean="0">
                <a:latin typeface="Arial" panose="020B0604020202020204" pitchFamily="34" charset="0"/>
                <a:cs typeface="Arial" panose="020B0604020202020204" pitchFamily="34" charset="0"/>
              </a:rPr>
              <a:t>For reference bubble number 3: Select the tether type from the drop-down menu.</a:t>
            </a:r>
            <a:endParaRPr lang="en-US" sz="1000" dirty="0" smtClean="0">
              <a:latin typeface="Arial" panose="020B0604020202020204" pitchFamily="34" charset="0"/>
              <a:cs typeface="Arial" panose="020B0604020202020204" pitchFamily="34" charset="0"/>
            </a:endParaRPr>
          </a:p>
          <a:p>
            <a:r>
              <a:rPr lang="en-US" sz="1000" dirty="0" smtClean="0">
                <a:latin typeface="Arial" panose="020B0604020202020204" pitchFamily="34" charset="0"/>
                <a:cs typeface="Arial" panose="020B0604020202020204" pitchFamily="34" charset="0"/>
              </a:rPr>
              <a:t>Read steps 4-6.</a:t>
            </a:r>
          </a:p>
          <a:p>
            <a:endParaRPr lang="en-US" sz="1000" dirty="0" smtClean="0">
              <a:latin typeface="Arial" panose="020B0604020202020204" pitchFamily="34" charset="0"/>
              <a:cs typeface="Arial" panose="020B0604020202020204" pitchFamily="34" charset="0"/>
            </a:endParaRPr>
          </a:p>
          <a:p>
            <a:r>
              <a:rPr lang="en-US" sz="1000" dirty="0" smtClean="0">
                <a:latin typeface="Arial" panose="020B0604020202020204" pitchFamily="34" charset="0"/>
                <a:cs typeface="Arial" panose="020B0604020202020204" pitchFamily="34" charset="0"/>
              </a:rPr>
              <a:t>For reference bubble number 6:</a:t>
            </a:r>
            <a:r>
              <a:rPr lang="en-US" sz="1000" baseline="0" dirty="0" smtClean="0">
                <a:latin typeface="Arial" panose="020B0604020202020204" pitchFamily="34" charset="0"/>
                <a:cs typeface="Arial" panose="020B0604020202020204" pitchFamily="34" charset="0"/>
              </a:rPr>
              <a:t> This is the length and unit of measure for the tether. This will be automatically generated.</a:t>
            </a:r>
            <a:endParaRPr lang="en-US" sz="10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1287D5B-CB7F-4FA2-9A3D-260E5F95D6E1}" type="slidenum">
              <a:rPr lang="en-US" smtClean="0"/>
              <a:t>17</a:t>
            </a:fld>
            <a:endParaRPr lang="en-US"/>
          </a:p>
        </p:txBody>
      </p:sp>
    </p:spTree>
    <p:extLst>
      <p:ext uri="{BB962C8B-B14F-4D97-AF65-F5344CB8AC3E}">
        <p14:creationId xmlns:p14="http://schemas.microsoft.com/office/powerpoint/2010/main" val="3770356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Arial" panose="020B0604020202020204" pitchFamily="34" charset="0"/>
                <a:cs typeface="Arial" panose="020B0604020202020204" pitchFamily="34" charset="0"/>
              </a:rPr>
              <a:t>Once</a:t>
            </a:r>
            <a:r>
              <a:rPr lang="en-US" sz="1000" baseline="0" dirty="0" smtClean="0">
                <a:latin typeface="Arial" panose="020B0604020202020204" pitchFamily="34" charset="0"/>
                <a:cs typeface="Arial" panose="020B0604020202020204" pitchFamily="34" charset="0"/>
              </a:rPr>
              <a:t> all of your locations and tethers are complete for the build you will navigate back up to the build level and start your splice plan.</a:t>
            </a:r>
            <a:br>
              <a:rPr lang="en-US" sz="1000" baseline="0" dirty="0" smtClean="0">
                <a:latin typeface="Arial" panose="020B0604020202020204" pitchFamily="34" charset="0"/>
                <a:cs typeface="Arial" panose="020B0604020202020204" pitchFamily="34" charset="0"/>
              </a:rPr>
            </a:br>
            <a:endParaRPr lang="en-US" sz="1000" dirty="0" smtClean="0">
              <a:latin typeface="Arial" panose="020B0604020202020204" pitchFamily="34" charset="0"/>
              <a:cs typeface="Arial" panose="020B0604020202020204" pitchFamily="34" charset="0"/>
            </a:endParaRPr>
          </a:p>
          <a:p>
            <a:r>
              <a:rPr lang="en-US" sz="1000" dirty="0" smtClean="0">
                <a:latin typeface="Arial" panose="020B0604020202020204" pitchFamily="34" charset="0"/>
                <a:cs typeface="Arial" panose="020B0604020202020204" pitchFamily="34" charset="0"/>
              </a:rPr>
              <a:t>To begin splice planning, you first need the choose Yes in the start splice planning field.</a:t>
            </a:r>
            <a:r>
              <a:rPr lang="en-US" sz="1000" baseline="0" dirty="0" smtClean="0">
                <a:latin typeface="Arial" panose="020B0604020202020204" pitchFamily="34" charset="0"/>
                <a:cs typeface="Arial" panose="020B0604020202020204" pitchFamily="34" charset="0"/>
              </a:rPr>
              <a:t> Then, if you would like to auto-generate, or have the system assign the fibers for you, select Yes in the auto-generate splice plan field. If you would like to do your splice plan manually, select No.</a:t>
            </a:r>
          </a:p>
          <a:p>
            <a:endParaRPr lang="en-US" sz="1000" baseline="0" dirty="0" smtClean="0">
              <a:latin typeface="Arial" panose="020B0604020202020204" pitchFamily="34" charset="0"/>
              <a:cs typeface="Arial" panose="020B0604020202020204" pitchFamily="34" charset="0"/>
            </a:endParaRPr>
          </a:p>
          <a:p>
            <a:pPr defTabSz="914266"/>
            <a:r>
              <a:rPr lang="en-US" sz="1000" dirty="0" smtClean="0">
                <a:latin typeface="Arial" panose="020B0604020202020204" pitchFamily="34" charset="0"/>
                <a:cs typeface="Arial" panose="020B0604020202020204" pitchFamily="34" charset="0"/>
              </a:rPr>
              <a:t>A tab will then appear that says ‘Fibers for Splice Plan’. Select this tab to continue with splice plan.</a:t>
            </a: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1287D5B-CB7F-4FA2-9A3D-260E5F95D6E1}" type="slidenum">
              <a:rPr lang="en-US" smtClean="0"/>
              <a:t>18</a:t>
            </a:fld>
            <a:endParaRPr lang="en-US"/>
          </a:p>
        </p:txBody>
      </p:sp>
    </p:spTree>
    <p:extLst>
      <p:ext uri="{BB962C8B-B14F-4D97-AF65-F5344CB8AC3E}">
        <p14:creationId xmlns:p14="http://schemas.microsoft.com/office/powerpoint/2010/main" val="3133562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aseline="0" dirty="0" smtClean="0">
                <a:latin typeface="Arial" panose="020B0604020202020204" pitchFamily="34" charset="0"/>
                <a:cs typeface="Arial" panose="020B0604020202020204" pitchFamily="34" charset="0"/>
              </a:rPr>
              <a:t>Select the ‘Fibers for Splice Plan’ tab and then select the ‘Tap Fibers’ tab. When auto-generating the splice plan, all of the fibers should be assigned based on your previously selected fiber assignment method. If you have selected a cabinet, you can enter in the first port number and then the rest will be automatically generated. The first and last port numbers for the tether will be printed on the tether label. The </a:t>
            </a:r>
            <a:r>
              <a:rPr lang="en-US" sz="1000" baseline="0" dirty="0" err="1" smtClean="0">
                <a:latin typeface="Arial" panose="020B0604020202020204" pitchFamily="34" charset="0"/>
                <a:cs typeface="Arial" panose="020B0604020202020204" pitchFamily="34" charset="0"/>
              </a:rPr>
              <a:t>FiberID</a:t>
            </a:r>
            <a:r>
              <a:rPr lang="en-US" sz="1000" baseline="0" dirty="0" smtClean="0">
                <a:latin typeface="Arial" panose="020B0604020202020204" pitchFamily="34" charset="0"/>
                <a:cs typeface="Arial" panose="020B0604020202020204" pitchFamily="34" charset="0"/>
              </a:rPr>
              <a:t> will need to be entered manually and is not required. The Fiber ID will print on the build plans and can be named anything including numbers and letters.</a:t>
            </a:r>
          </a:p>
        </p:txBody>
      </p:sp>
      <p:sp>
        <p:nvSpPr>
          <p:cNvPr id="4" name="Slide Number Placeholder 3"/>
          <p:cNvSpPr>
            <a:spLocks noGrp="1"/>
          </p:cNvSpPr>
          <p:nvPr>
            <p:ph type="sldNum" sz="quarter" idx="10"/>
          </p:nvPr>
        </p:nvSpPr>
        <p:spPr/>
        <p:txBody>
          <a:bodyPr/>
          <a:lstStyle/>
          <a:p>
            <a:fld id="{61287D5B-CB7F-4FA2-9A3D-260E5F95D6E1}" type="slidenum">
              <a:rPr lang="en-US" smtClean="0"/>
              <a:t>19</a:t>
            </a:fld>
            <a:endParaRPr lang="en-US"/>
          </a:p>
        </p:txBody>
      </p:sp>
    </p:spTree>
    <p:extLst>
      <p:ext uri="{BB962C8B-B14F-4D97-AF65-F5344CB8AC3E}">
        <p14:creationId xmlns:p14="http://schemas.microsoft.com/office/powerpoint/2010/main" val="2393104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latin typeface="Arial" panose="020B0604020202020204" pitchFamily="34" charset="0"/>
                <a:cs typeface="Arial" panose="020B0604020202020204" pitchFamily="34" charset="0"/>
              </a:rPr>
              <a:t>Registration and login is required to use the configurator.</a:t>
            </a:r>
          </a:p>
        </p:txBody>
      </p:sp>
      <p:sp>
        <p:nvSpPr>
          <p:cNvPr id="4" name="Slide Number Placeholder 3"/>
          <p:cNvSpPr>
            <a:spLocks noGrp="1"/>
          </p:cNvSpPr>
          <p:nvPr>
            <p:ph type="sldNum" sz="quarter" idx="10"/>
          </p:nvPr>
        </p:nvSpPr>
        <p:spPr/>
        <p:txBody>
          <a:bodyPr/>
          <a:lstStyle/>
          <a:p>
            <a:fld id="{61287D5B-CB7F-4FA2-9A3D-260E5F95D6E1}" type="slidenum">
              <a:rPr lang="en-US" smtClean="0"/>
              <a:t>2</a:t>
            </a:fld>
            <a:endParaRPr lang="en-US"/>
          </a:p>
        </p:txBody>
      </p:sp>
    </p:spTree>
    <p:extLst>
      <p:ext uri="{BB962C8B-B14F-4D97-AF65-F5344CB8AC3E}">
        <p14:creationId xmlns:p14="http://schemas.microsoft.com/office/powerpoint/2010/main" val="4038367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Arial" panose="020B0604020202020204" pitchFamily="34" charset="0"/>
                <a:cs typeface="Arial" panose="020B0604020202020204" pitchFamily="34" charset="0"/>
              </a:rPr>
              <a:t>If you did not choose to auto-generate the splice plan</a:t>
            </a:r>
            <a:r>
              <a:rPr lang="en-US" sz="1000" baseline="0" dirty="0" smtClean="0">
                <a:latin typeface="Arial" panose="020B0604020202020204" pitchFamily="34" charset="0"/>
                <a:cs typeface="Arial" panose="020B0604020202020204" pitchFamily="34" charset="0"/>
              </a:rPr>
              <a:t> </a:t>
            </a:r>
            <a:r>
              <a:rPr lang="en-US" sz="1000" dirty="0" smtClean="0">
                <a:latin typeface="Arial" panose="020B0604020202020204" pitchFamily="34" charset="0"/>
                <a:cs typeface="Arial" panose="020B0604020202020204" pitchFamily="34" charset="0"/>
              </a:rPr>
              <a:t>and are doing it manually, the process will</a:t>
            </a:r>
            <a:r>
              <a:rPr lang="en-US" sz="1000" baseline="0" dirty="0" smtClean="0">
                <a:latin typeface="Arial" panose="020B0604020202020204" pitchFamily="34" charset="0"/>
                <a:cs typeface="Arial" panose="020B0604020202020204" pitchFamily="34" charset="0"/>
              </a:rPr>
              <a:t> be a little bit different.</a:t>
            </a:r>
          </a:p>
          <a:p>
            <a:endParaRPr lang="en-US" sz="1000" dirty="0" smtClean="0">
              <a:latin typeface="Arial" panose="020B0604020202020204" pitchFamily="34" charset="0"/>
              <a:cs typeface="Arial" panose="020B0604020202020204" pitchFamily="34" charset="0"/>
            </a:endParaRPr>
          </a:p>
          <a:p>
            <a:r>
              <a:rPr lang="en-US" sz="1000" dirty="0" smtClean="0">
                <a:latin typeface="Arial" panose="020B0604020202020204" pitchFamily="34" charset="0"/>
                <a:cs typeface="Arial" panose="020B0604020202020204" pitchFamily="34" charset="0"/>
              </a:rPr>
              <a:t>If</a:t>
            </a:r>
            <a:r>
              <a:rPr lang="en-US" sz="1000" baseline="0" dirty="0" smtClean="0">
                <a:latin typeface="Arial" panose="020B0604020202020204" pitchFamily="34" charset="0"/>
                <a:cs typeface="Arial" panose="020B0604020202020204" pitchFamily="34" charset="0"/>
              </a:rPr>
              <a:t> you have chosen a high-to-low or low-to-high fiber assignment method, you will only need to assign the first fiber, and then the rest should automatically populate. The Fiber IDs and port numbers will need to be entered manually for each fiber.</a:t>
            </a:r>
            <a:endParaRPr lang="en-US" sz="1000" dirty="0" smtClean="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1287D5B-CB7F-4FA2-9A3D-260E5F95D6E1}" type="slidenum">
              <a:rPr lang="en-US" smtClean="0"/>
              <a:t>20</a:t>
            </a:fld>
            <a:endParaRPr lang="en-US"/>
          </a:p>
        </p:txBody>
      </p:sp>
    </p:spTree>
    <p:extLst>
      <p:ext uri="{BB962C8B-B14F-4D97-AF65-F5344CB8AC3E}">
        <p14:creationId xmlns:p14="http://schemas.microsoft.com/office/powerpoint/2010/main" val="703330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Arial" panose="020B0604020202020204" pitchFamily="34" charset="0"/>
                <a:cs typeface="Arial" panose="020B0604020202020204" pitchFamily="34" charset="0"/>
              </a:rPr>
              <a:t>If you</a:t>
            </a:r>
            <a:r>
              <a:rPr lang="en-US" sz="1000" baseline="0" dirty="0" smtClean="0">
                <a:latin typeface="Arial" panose="020B0604020202020204" pitchFamily="34" charset="0"/>
                <a:cs typeface="Arial" panose="020B0604020202020204" pitchFamily="34" charset="0"/>
              </a:rPr>
              <a:t> chose ‘Best Fit’ for your fiber assignment method and are doing it manually then you will have to manually assign each fiber, along with their port numbers and </a:t>
            </a:r>
            <a:r>
              <a:rPr lang="en-US" sz="1000" baseline="0" dirty="0" err="1" smtClean="0">
                <a:latin typeface="Arial" panose="020B0604020202020204" pitchFamily="34" charset="0"/>
                <a:cs typeface="Arial" panose="020B0604020202020204" pitchFamily="34" charset="0"/>
              </a:rPr>
              <a:t>FiberIDs</a:t>
            </a:r>
            <a:r>
              <a:rPr lang="en-US" sz="1000" baseline="0" dirty="0" smtClean="0">
                <a:latin typeface="Arial" panose="020B0604020202020204" pitchFamily="34" charset="0"/>
                <a:cs typeface="Arial" panose="020B0604020202020204" pitchFamily="34" charset="0"/>
              </a:rPr>
              <a:t>.</a:t>
            </a:r>
            <a:endParaRPr lang="en-US" sz="1000" dirty="0" smtClean="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1287D5B-CB7F-4FA2-9A3D-260E5F95D6E1}" type="slidenum">
              <a:rPr lang="en-US" smtClean="0"/>
              <a:t>21</a:t>
            </a:fld>
            <a:endParaRPr lang="en-US"/>
          </a:p>
        </p:txBody>
      </p:sp>
    </p:spTree>
    <p:extLst>
      <p:ext uri="{BB962C8B-B14F-4D97-AF65-F5344CB8AC3E}">
        <p14:creationId xmlns:p14="http://schemas.microsoft.com/office/powerpoint/2010/main" val="459835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Arial" panose="020B0604020202020204" pitchFamily="34" charset="0"/>
                <a:cs typeface="Arial" panose="020B0604020202020204" pitchFamily="34" charset="0"/>
              </a:rPr>
              <a:t>The next tab you will see is</a:t>
            </a:r>
            <a:r>
              <a:rPr lang="en-US" sz="1000" baseline="0" dirty="0" smtClean="0">
                <a:latin typeface="Arial" panose="020B0604020202020204" pitchFamily="34" charset="0"/>
                <a:cs typeface="Arial" panose="020B0604020202020204" pitchFamily="34" charset="0"/>
              </a:rPr>
              <a:t> ‘Additional Components.’ In this section, you are able to add additional </a:t>
            </a:r>
            <a:r>
              <a:rPr lang="en-US" sz="1000" baseline="0" dirty="0" err="1" smtClean="0">
                <a:latin typeface="Arial" panose="020B0604020202020204" pitchFamily="34" charset="0"/>
                <a:cs typeface="Arial" panose="020B0604020202020204" pitchFamily="34" charset="0"/>
              </a:rPr>
              <a:t>MultiPorts</a:t>
            </a:r>
            <a:r>
              <a:rPr lang="en-US" sz="1000" baseline="0" dirty="0" smtClean="0">
                <a:latin typeface="Arial" panose="020B0604020202020204" pitchFamily="34" charset="0"/>
                <a:cs typeface="Arial" panose="020B0604020202020204" pitchFamily="34" charset="0"/>
              </a:rPr>
              <a:t>, Splitters, Closures and Drops to your design area.</a:t>
            </a:r>
          </a:p>
          <a:p>
            <a:endParaRPr lang="en-US" sz="1000" baseline="0" dirty="0" smtClean="0">
              <a:latin typeface="Arial" panose="020B0604020202020204" pitchFamily="34" charset="0"/>
              <a:cs typeface="Arial" panose="020B0604020202020204" pitchFamily="34" charset="0"/>
            </a:endParaRPr>
          </a:p>
          <a:p>
            <a:r>
              <a:rPr lang="en-US" sz="1000" baseline="0" dirty="0" err="1" smtClean="0">
                <a:latin typeface="Arial" panose="020B0604020202020204" pitchFamily="34" charset="0"/>
                <a:cs typeface="Arial" panose="020B0604020202020204" pitchFamily="34" charset="0"/>
              </a:rPr>
              <a:t>MultiPorts</a:t>
            </a:r>
            <a:r>
              <a:rPr lang="en-US" sz="1000" baseline="0" dirty="0" smtClean="0">
                <a:latin typeface="Arial" panose="020B0604020202020204" pitchFamily="34" charset="0"/>
                <a:cs typeface="Arial" panose="020B0604020202020204" pitchFamily="34" charset="0"/>
              </a:rPr>
              <a:t>, Splitters, and Drops are all configurable. Closures are not.</a:t>
            </a:r>
            <a:endParaRPr lang="en-US" sz="1000" dirty="0" smtClean="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1287D5B-CB7F-4FA2-9A3D-260E5F95D6E1}"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753027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Arial" panose="020B0604020202020204" pitchFamily="34" charset="0"/>
                <a:cs typeface="Arial" panose="020B0604020202020204" pitchFamily="34" charset="0"/>
              </a:rPr>
              <a:t>Once</a:t>
            </a:r>
            <a:r>
              <a:rPr lang="en-US" sz="1000" baseline="0" dirty="0" smtClean="0">
                <a:latin typeface="Arial" panose="020B0604020202020204" pitchFamily="34" charset="0"/>
                <a:cs typeface="Arial" panose="020B0604020202020204" pitchFamily="34" charset="0"/>
              </a:rPr>
              <a:t> your design area is configured, you can choose the ‘Component Summary’ tab to view a summary of your design area. Once the component summary tab is chosen, you can expand the details of the build. If the </a:t>
            </a:r>
            <a:r>
              <a:rPr lang="en-US" sz="1000" baseline="0" dirty="0" err="1" smtClean="0">
                <a:latin typeface="Arial" panose="020B0604020202020204" pitchFamily="34" charset="0"/>
                <a:cs typeface="Arial" panose="020B0604020202020204" pitchFamily="34" charset="0"/>
              </a:rPr>
              <a:t>FlexNAP</a:t>
            </a:r>
            <a:r>
              <a:rPr lang="en-US" sz="1000" baseline="0" dirty="0" smtClean="0">
                <a:latin typeface="Arial" panose="020B0604020202020204" pitchFamily="34" charset="0"/>
                <a:cs typeface="Arial" panose="020B0604020202020204" pitchFamily="34" charset="0"/>
              </a:rPr>
              <a:t> build is chosen, it will then expand and you should be able to view the details of your </a:t>
            </a:r>
            <a:r>
              <a:rPr lang="en-US" sz="1000" baseline="0" dirty="0" err="1" smtClean="0">
                <a:latin typeface="Arial" panose="020B0604020202020204" pitchFamily="34" charset="0"/>
                <a:cs typeface="Arial" panose="020B0604020202020204" pitchFamily="34" charset="0"/>
              </a:rPr>
              <a:t>FlexNAP</a:t>
            </a:r>
            <a:r>
              <a:rPr lang="en-US" sz="1000" baseline="0" dirty="0" smtClean="0">
                <a:latin typeface="Arial" panose="020B0604020202020204" pitchFamily="34" charset="0"/>
                <a:cs typeface="Arial" panose="020B0604020202020204" pitchFamily="34" charset="0"/>
              </a:rPr>
              <a:t> cable (length, number of tethers, fibers etc.)</a:t>
            </a:r>
            <a:endParaRPr lang="en-US" sz="1000" dirty="0" smtClean="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1287D5B-CB7F-4FA2-9A3D-260E5F95D6E1}" type="slidenum">
              <a:rPr lang="en-US" smtClean="0"/>
              <a:t>23</a:t>
            </a:fld>
            <a:endParaRPr lang="en-US"/>
          </a:p>
        </p:txBody>
      </p:sp>
    </p:spTree>
    <p:extLst>
      <p:ext uri="{BB962C8B-B14F-4D97-AF65-F5344CB8AC3E}">
        <p14:creationId xmlns:p14="http://schemas.microsoft.com/office/powerpoint/2010/main" val="2594814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Arial" panose="020B0604020202020204" pitchFamily="34" charset="0"/>
                <a:cs typeface="Arial" panose="020B0604020202020204" pitchFamily="34" charset="0"/>
              </a:rPr>
              <a:t>If you receive</a:t>
            </a:r>
            <a:r>
              <a:rPr lang="en-US" sz="1000" baseline="0" dirty="0" smtClean="0">
                <a:latin typeface="Arial" panose="020B0604020202020204" pitchFamily="34" charset="0"/>
                <a:cs typeface="Arial" panose="020B0604020202020204" pitchFamily="34" charset="0"/>
              </a:rPr>
              <a:t> an error message, it will appear in a ‘Messages’ tab at the bottom of the screen. The error message may also appear in the build area, but if you see a red triangle with an exclamation point in it anywhere on the screen, you can expand the messages tab to see what the problem is. </a:t>
            </a:r>
            <a:endParaRPr lang="en-US" sz="1000" dirty="0" smtClean="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1287D5B-CB7F-4FA2-9A3D-260E5F95D6E1}" type="slidenum">
              <a:rPr lang="en-US" smtClean="0"/>
              <a:t>24</a:t>
            </a:fld>
            <a:endParaRPr lang="en-US"/>
          </a:p>
        </p:txBody>
      </p:sp>
    </p:spTree>
    <p:extLst>
      <p:ext uri="{BB962C8B-B14F-4D97-AF65-F5344CB8AC3E}">
        <p14:creationId xmlns:p14="http://schemas.microsoft.com/office/powerpoint/2010/main" val="4239416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Arial" panose="020B0604020202020204" pitchFamily="34" charset="0"/>
                <a:cs typeface="Arial" panose="020B0604020202020204" pitchFamily="34" charset="0"/>
              </a:rPr>
              <a:t>This is a list of the possible error messages you may receive.</a:t>
            </a:r>
            <a:r>
              <a:rPr lang="en-US" sz="1000" baseline="0" dirty="0" smtClean="0">
                <a:latin typeface="Arial" panose="020B0604020202020204" pitchFamily="34" charset="0"/>
                <a:cs typeface="Arial" panose="020B0604020202020204" pitchFamily="34" charset="0"/>
              </a:rPr>
              <a:t> Some of them are self-explanatory. If your message is not, you can use this as a reference to figure out what in your design area is causing the error.</a:t>
            </a:r>
            <a:endParaRPr lang="en-US" sz="1000" dirty="0" smtClean="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1287D5B-CB7F-4FA2-9A3D-260E5F95D6E1}" type="slidenum">
              <a:rPr lang="en-US" smtClean="0"/>
              <a:t>25</a:t>
            </a:fld>
            <a:endParaRPr lang="en-US"/>
          </a:p>
        </p:txBody>
      </p:sp>
    </p:spTree>
    <p:extLst>
      <p:ext uri="{BB962C8B-B14F-4D97-AF65-F5344CB8AC3E}">
        <p14:creationId xmlns:p14="http://schemas.microsoft.com/office/powerpoint/2010/main" val="1365053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Arial" panose="020B0604020202020204" pitchFamily="34" charset="0"/>
                <a:cs typeface="Arial" panose="020B0604020202020204" pitchFamily="34" charset="0"/>
              </a:rPr>
              <a:t>After</a:t>
            </a:r>
            <a:r>
              <a:rPr lang="en-US" sz="1000" baseline="0" dirty="0" smtClean="0">
                <a:latin typeface="Arial" panose="020B0604020202020204" pitchFamily="34" charset="0"/>
                <a:cs typeface="Arial" panose="020B0604020202020204" pitchFamily="34" charset="0"/>
              </a:rPr>
              <a:t> the design is saved once, more options will appear on the right hand side above the navigation tree. ‘Lock all builds’ will lock all the builds in the design area that are complete and consistent. It is important to note that if a build has errors or is not complete, it will not lock. </a:t>
            </a:r>
          </a:p>
          <a:p>
            <a:endParaRPr lang="en-US" sz="1000" baseline="0" dirty="0" smtClean="0">
              <a:latin typeface="Arial" panose="020B0604020202020204" pitchFamily="34" charset="0"/>
              <a:cs typeface="Arial" panose="020B0604020202020204" pitchFamily="34" charset="0"/>
            </a:endParaRPr>
          </a:p>
          <a:p>
            <a:r>
              <a:rPr lang="en-US" sz="1000" baseline="0" dirty="0" smtClean="0">
                <a:latin typeface="Arial" panose="020B0604020202020204" pitchFamily="34" charset="0"/>
                <a:cs typeface="Arial" panose="020B0604020202020204" pitchFamily="34" charset="0"/>
              </a:rPr>
              <a:t>‘Unlock all builds’ will unlock all of the builds that are locked.</a:t>
            </a:r>
          </a:p>
          <a:p>
            <a:endParaRPr lang="en-US" sz="1000" baseline="0" dirty="0" smtClean="0">
              <a:latin typeface="Arial" panose="020B0604020202020204" pitchFamily="34" charset="0"/>
              <a:cs typeface="Arial" panose="020B0604020202020204" pitchFamily="34" charset="0"/>
            </a:endParaRPr>
          </a:p>
          <a:p>
            <a:r>
              <a:rPr lang="en-US" sz="1000" baseline="0" dirty="0" smtClean="0">
                <a:latin typeface="Arial" panose="020B0604020202020204" pitchFamily="34" charset="0"/>
                <a:cs typeface="Arial" panose="020B0604020202020204" pitchFamily="34" charset="0"/>
              </a:rPr>
              <a:t>‘Review all builds’ will allow you to approve or reject any builds that are complete and consistent.</a:t>
            </a:r>
          </a:p>
          <a:p>
            <a:endParaRPr lang="en-US" sz="1000" baseline="0" dirty="0" smtClean="0">
              <a:latin typeface="Arial" panose="020B0604020202020204" pitchFamily="34" charset="0"/>
              <a:cs typeface="Arial" panose="020B0604020202020204" pitchFamily="34" charset="0"/>
            </a:endParaRPr>
          </a:p>
          <a:p>
            <a:r>
              <a:rPr lang="en-US" sz="1000" baseline="0" dirty="0" smtClean="0">
                <a:latin typeface="Arial" panose="020B0604020202020204" pitchFamily="34" charset="0"/>
                <a:cs typeface="Arial" panose="020B0604020202020204" pitchFamily="34" charset="0"/>
              </a:rPr>
              <a:t>Below those options is the specification tree. As components are added to the Design area, they will appear in this section.</a:t>
            </a:r>
            <a:endParaRPr lang="en-US" sz="10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1287D5B-CB7F-4FA2-9A3D-260E5F95D6E1}" type="slidenum">
              <a:rPr lang="en-US" smtClean="0"/>
              <a:t>26</a:t>
            </a:fld>
            <a:endParaRPr lang="en-US"/>
          </a:p>
        </p:txBody>
      </p:sp>
    </p:spTree>
    <p:extLst>
      <p:ext uri="{BB962C8B-B14F-4D97-AF65-F5344CB8AC3E}">
        <p14:creationId xmlns:p14="http://schemas.microsoft.com/office/powerpoint/2010/main" val="15424208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Arial" panose="020B0604020202020204" pitchFamily="34" charset="0"/>
                <a:cs typeface="Arial" panose="020B0604020202020204" pitchFamily="34" charset="0"/>
              </a:rPr>
              <a:t>As you add components to the design area,</a:t>
            </a:r>
            <a:r>
              <a:rPr lang="en-US" sz="1000" baseline="0" dirty="0" smtClean="0">
                <a:latin typeface="Arial" panose="020B0604020202020204" pitchFamily="34" charset="0"/>
                <a:cs typeface="Arial" panose="020B0604020202020204" pitchFamily="34" charset="0"/>
              </a:rPr>
              <a:t> they will appear in the navigation tree on the right hand side of the screen. If you don’t see all components, you can click the plus sign and that will expand everything below that build or location. You can then click on any individual component of the build, and it will bring you to that section in the design area. For example, if you want to view the details of Tether #1 under location #3, you can select tether #1 and it will then bring you to the General tab beneath Tether #1. </a:t>
            </a: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1287D5B-CB7F-4FA2-9A3D-260E5F95D6E1}" type="slidenum">
              <a:rPr lang="en-US" smtClean="0"/>
              <a:t>27</a:t>
            </a:fld>
            <a:endParaRPr lang="en-US"/>
          </a:p>
        </p:txBody>
      </p:sp>
    </p:spTree>
    <p:extLst>
      <p:ext uri="{BB962C8B-B14F-4D97-AF65-F5344CB8AC3E}">
        <p14:creationId xmlns:p14="http://schemas.microsoft.com/office/powerpoint/2010/main" val="430435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to </a:t>
            </a:r>
            <a:r>
              <a:rPr lang="en-US" baseline="0" dirty="0" smtClean="0"/>
              <a:t>‘My Design Areas’ in the top toolbar to print your build plans. You will then see all your design areas and have to choose the one you would like to print. From there, you will see the print button on the right side. After clicking the print button, you will be directed to the page to print.</a:t>
            </a:r>
            <a:endParaRPr lang="en-US" dirty="0"/>
          </a:p>
        </p:txBody>
      </p:sp>
      <p:sp>
        <p:nvSpPr>
          <p:cNvPr id="4" name="Slide Number Placeholder 3"/>
          <p:cNvSpPr>
            <a:spLocks noGrp="1"/>
          </p:cNvSpPr>
          <p:nvPr>
            <p:ph type="sldNum" sz="quarter" idx="10"/>
          </p:nvPr>
        </p:nvSpPr>
        <p:spPr/>
        <p:txBody>
          <a:bodyPr/>
          <a:lstStyle/>
          <a:p>
            <a:fld id="{61287D5B-CB7F-4FA2-9A3D-260E5F95D6E1}" type="slidenum">
              <a:rPr lang="en-US" smtClean="0"/>
              <a:t>28</a:t>
            </a:fld>
            <a:endParaRPr lang="en-US"/>
          </a:p>
        </p:txBody>
      </p:sp>
    </p:spTree>
    <p:extLst>
      <p:ext uri="{BB962C8B-B14F-4D97-AF65-F5344CB8AC3E}">
        <p14:creationId xmlns:p14="http://schemas.microsoft.com/office/powerpoint/2010/main" val="46105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Arial" panose="020B0604020202020204" pitchFamily="34" charset="0"/>
                <a:cs typeface="Arial" panose="020B0604020202020204" pitchFamily="34" charset="0"/>
              </a:rPr>
              <a:t>To</a:t>
            </a:r>
            <a:r>
              <a:rPr lang="en-US" sz="1000" baseline="0" dirty="0" smtClean="0">
                <a:latin typeface="Arial" panose="020B0604020202020204" pitchFamily="34" charset="0"/>
                <a:cs typeface="Arial" panose="020B0604020202020204" pitchFamily="34" charset="0"/>
              </a:rPr>
              <a:t> print splice plans, you will navigate to the same place and then select either the Cabinet Splice Plan, Build Splice Plan, or Cable Splice Plan buttons depending on what you need.</a:t>
            </a: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1287D5B-CB7F-4FA2-9A3D-260E5F95D6E1}" type="slidenum">
              <a:rPr lang="en-US" smtClean="0"/>
              <a:t>29</a:t>
            </a:fld>
            <a:endParaRPr lang="en-US"/>
          </a:p>
        </p:txBody>
      </p:sp>
    </p:spTree>
    <p:extLst>
      <p:ext uri="{BB962C8B-B14F-4D97-AF65-F5344CB8AC3E}">
        <p14:creationId xmlns:p14="http://schemas.microsoft.com/office/powerpoint/2010/main" val="2881037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aseline="0" dirty="0" smtClean="0">
                <a:latin typeface="Arial" panose="020B0604020202020204" pitchFamily="34" charset="0"/>
                <a:cs typeface="Arial" panose="020B0604020202020204" pitchFamily="34" charset="0"/>
              </a:rPr>
              <a:t>Before we dive into the instructions, we would like to explain the big picture of how the new configurator works. When you begin to build a Design area, you will first fill out the information under the “General” tab. Here, you will enter information such as the description and location of the Design area. You will also enter your default cable selections. This means that you will fill out information about your cable type under this tab and your entries will then carry through to your builds. You are able to make changes at the build level. But, to save time, it is best to enter the most common cable information at this General level.</a:t>
            </a:r>
          </a:p>
          <a:p>
            <a:r>
              <a:rPr lang="en-US" sz="1000" baseline="0" dirty="0" smtClean="0">
                <a:latin typeface="Arial" panose="020B0604020202020204" pitchFamily="34" charset="0"/>
                <a:cs typeface="Arial" panose="020B0604020202020204" pitchFamily="34" charset="0"/>
              </a:rPr>
              <a:t> </a:t>
            </a:r>
          </a:p>
          <a:p>
            <a:r>
              <a:rPr lang="en-US" sz="1000" baseline="0" dirty="0" smtClean="0">
                <a:latin typeface="Arial" panose="020B0604020202020204" pitchFamily="34" charset="0"/>
                <a:cs typeface="Arial" panose="020B0604020202020204" pitchFamily="34" charset="0"/>
              </a:rPr>
              <a:t>After you fill out the General tab, you will move to the design configuration portion. In this section you will be able to add products to the Design area and will begin the configuration process.</a:t>
            </a:r>
          </a:p>
          <a:p>
            <a:endParaRPr lang="en-US" sz="1000" baseline="0" dirty="0" smtClean="0">
              <a:latin typeface="Arial" panose="020B0604020202020204" pitchFamily="34" charset="0"/>
              <a:cs typeface="Arial" panose="020B0604020202020204" pitchFamily="34" charset="0"/>
            </a:endParaRPr>
          </a:p>
          <a:p>
            <a:r>
              <a:rPr lang="en-US" sz="1000" baseline="0" dirty="0" smtClean="0">
                <a:latin typeface="Arial" panose="020B0604020202020204" pitchFamily="34" charset="0"/>
                <a:cs typeface="Arial" panose="020B0604020202020204" pitchFamily="34" charset="0"/>
              </a:rPr>
              <a:t>Beneath the design configuration tab is the Cabinet tab. This section will allow you to add cabinets, splitters, and closures to your design area. This is also where you add your builds. </a:t>
            </a:r>
          </a:p>
          <a:p>
            <a:endParaRPr lang="en-US" sz="1000" baseline="0" dirty="0" smtClean="0">
              <a:latin typeface="Arial" panose="020B0604020202020204" pitchFamily="34" charset="0"/>
              <a:cs typeface="Arial" panose="020B0604020202020204" pitchFamily="34" charset="0"/>
            </a:endParaRPr>
          </a:p>
          <a:p>
            <a:r>
              <a:rPr lang="en-US" sz="1000" baseline="0" dirty="0" smtClean="0">
                <a:latin typeface="Arial" panose="020B0604020202020204" pitchFamily="34" charset="0"/>
                <a:cs typeface="Arial" panose="020B0604020202020204" pitchFamily="34" charset="0"/>
              </a:rPr>
              <a:t>If you choose to add additional components in this section, they will appear in tabs beneath the Cabinet section.</a:t>
            </a:r>
          </a:p>
          <a:p>
            <a:endParaRPr lang="en-US" sz="1000" baseline="0" dirty="0" smtClean="0">
              <a:latin typeface="Arial" panose="020B0604020202020204" pitchFamily="34" charset="0"/>
              <a:cs typeface="Arial" panose="020B0604020202020204" pitchFamily="34" charset="0"/>
            </a:endParaRPr>
          </a:p>
          <a:p>
            <a:r>
              <a:rPr lang="en-US" sz="1000" baseline="0" dirty="0" smtClean="0">
                <a:latin typeface="Arial" panose="020B0604020202020204" pitchFamily="34" charset="0"/>
                <a:cs typeface="Arial" panose="020B0604020202020204" pitchFamily="34" charset="0"/>
              </a:rPr>
              <a:t>When you add builds, they will also appear in tabs below the cabinet section. At the build level to you will be able to make or change cable selections and do your </a:t>
            </a:r>
            <a:r>
              <a:rPr lang="en-US" sz="1000" baseline="0" dirty="0" err="1" smtClean="0">
                <a:latin typeface="Arial" panose="020B0604020202020204" pitchFamily="34" charset="0"/>
                <a:cs typeface="Arial" panose="020B0604020202020204" pitchFamily="34" charset="0"/>
              </a:rPr>
              <a:t>FlexNAP</a:t>
            </a:r>
            <a:r>
              <a:rPr lang="en-US" sz="1000" baseline="0" dirty="0" smtClean="0">
                <a:latin typeface="Arial" panose="020B0604020202020204" pitchFamily="34" charset="0"/>
                <a:cs typeface="Arial" panose="020B0604020202020204" pitchFamily="34" charset="0"/>
              </a:rPr>
              <a:t> Assembly configuration, which includes adding locations to your build.</a:t>
            </a:r>
          </a:p>
          <a:p>
            <a:endParaRPr lang="en-US" sz="1000" baseline="0" dirty="0" smtClean="0">
              <a:latin typeface="Arial" panose="020B0604020202020204" pitchFamily="34" charset="0"/>
              <a:cs typeface="Arial" panose="020B0604020202020204" pitchFamily="34" charset="0"/>
            </a:endParaRPr>
          </a:p>
          <a:p>
            <a:r>
              <a:rPr lang="en-US" sz="1000" baseline="0" dirty="0" smtClean="0">
                <a:latin typeface="Arial" panose="020B0604020202020204" pitchFamily="34" charset="0"/>
                <a:cs typeface="Arial" panose="020B0604020202020204" pitchFamily="34" charset="0"/>
              </a:rPr>
              <a:t>When you add locations, they will appear beneath the build tab, and you will then enter the span distances and have the opportunities to add tethers to the locations.</a:t>
            </a:r>
          </a:p>
          <a:p>
            <a:endParaRPr lang="en-US" sz="1000" baseline="0" dirty="0" smtClean="0">
              <a:latin typeface="Arial" panose="020B0604020202020204" pitchFamily="34" charset="0"/>
              <a:cs typeface="Arial" panose="020B0604020202020204" pitchFamily="34" charset="0"/>
            </a:endParaRPr>
          </a:p>
          <a:p>
            <a:r>
              <a:rPr lang="en-US" sz="1000" baseline="0" dirty="0" smtClean="0">
                <a:latin typeface="Arial" panose="020B0604020202020204" pitchFamily="34" charset="0"/>
                <a:cs typeface="Arial" panose="020B0604020202020204" pitchFamily="34" charset="0"/>
              </a:rPr>
              <a:t>If a tether is added, a tab titled “Tap” will appear beneath the location tab. If you expand that tab, tabs will show up with the tethers</a:t>
            </a:r>
          </a:p>
          <a:p>
            <a:endParaRPr lang="en-US" sz="1000" baseline="0" dirty="0" smtClean="0">
              <a:latin typeface="Arial" panose="020B0604020202020204" pitchFamily="34" charset="0"/>
              <a:cs typeface="Arial" panose="020B0604020202020204" pitchFamily="34" charset="0"/>
            </a:endParaRPr>
          </a:p>
          <a:p>
            <a:r>
              <a:rPr lang="en-US" sz="1000" baseline="0" dirty="0" smtClean="0">
                <a:latin typeface="Arial" panose="020B0604020202020204" pitchFamily="34" charset="0"/>
                <a:cs typeface="Arial" panose="020B0604020202020204" pitchFamily="34" charset="0"/>
              </a:rPr>
              <a:t>At the tether level you are able to add </a:t>
            </a:r>
            <a:r>
              <a:rPr lang="en-US" sz="1000" baseline="0" dirty="0" err="1" smtClean="0">
                <a:latin typeface="Arial" panose="020B0604020202020204" pitchFamily="34" charset="0"/>
                <a:cs typeface="Arial" panose="020B0604020202020204" pitchFamily="34" charset="0"/>
              </a:rPr>
              <a:t>multiports</a:t>
            </a:r>
            <a:r>
              <a:rPr lang="en-US" sz="1000" baseline="0" dirty="0" smtClean="0">
                <a:latin typeface="Arial" panose="020B0604020202020204" pitchFamily="34" charset="0"/>
                <a:cs typeface="Arial" panose="020B0604020202020204" pitchFamily="34" charset="0"/>
              </a:rPr>
              <a:t> and drops. If they are added they will appear in a tab below and so on…</a:t>
            </a:r>
          </a:p>
          <a:p>
            <a:endParaRPr lang="en-US" sz="1000" baseline="0" dirty="0" smtClean="0">
              <a:latin typeface="Arial" panose="020B0604020202020204" pitchFamily="34" charset="0"/>
              <a:cs typeface="Arial" panose="020B0604020202020204" pitchFamily="34" charset="0"/>
            </a:endParaRPr>
          </a:p>
          <a:p>
            <a:r>
              <a:rPr lang="en-US" sz="1000" baseline="0" dirty="0" smtClean="0">
                <a:latin typeface="Arial" panose="020B0604020202020204" pitchFamily="34" charset="0"/>
                <a:cs typeface="Arial" panose="020B0604020202020204" pitchFamily="34" charset="0"/>
              </a:rPr>
              <a:t>Through the configuration process, there will be a navigation tree on the right hand side of the screen. As you add builds and locations and components to the design area, they will appear in the navigation tree. All of these parts on the navigation tree are links and if you need to navigate to a certain part of the design area, you can click the link and it will bring you to that tab.</a:t>
            </a:r>
          </a:p>
        </p:txBody>
      </p:sp>
      <p:sp>
        <p:nvSpPr>
          <p:cNvPr id="4" name="Slide Number Placeholder 3"/>
          <p:cNvSpPr>
            <a:spLocks noGrp="1"/>
          </p:cNvSpPr>
          <p:nvPr>
            <p:ph type="sldNum" sz="quarter" idx="10"/>
          </p:nvPr>
        </p:nvSpPr>
        <p:spPr/>
        <p:txBody>
          <a:bodyPr/>
          <a:lstStyle/>
          <a:p>
            <a:fld id="{61287D5B-CB7F-4FA2-9A3D-260E5F95D6E1}"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0383674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287D5B-CB7F-4FA2-9A3D-260E5F95D6E1}" type="slidenum">
              <a:rPr lang="en-US" smtClean="0"/>
              <a:t>30</a:t>
            </a:fld>
            <a:endParaRPr lang="en-US"/>
          </a:p>
        </p:txBody>
      </p:sp>
    </p:spTree>
    <p:extLst>
      <p:ext uri="{BB962C8B-B14F-4D97-AF65-F5344CB8AC3E}">
        <p14:creationId xmlns:p14="http://schemas.microsoft.com/office/powerpoint/2010/main" val="242720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Arial" panose="020B0604020202020204" pitchFamily="34" charset="0"/>
                <a:cs typeface="Arial" panose="020B0604020202020204" pitchFamily="34" charset="0"/>
              </a:rPr>
              <a:t>Now we</a:t>
            </a:r>
            <a:r>
              <a:rPr lang="en-US" sz="1000" baseline="0" dirty="0" smtClean="0">
                <a:latin typeface="Arial" panose="020B0604020202020204" pitchFamily="34" charset="0"/>
                <a:cs typeface="Arial" panose="020B0604020202020204" pitchFamily="34" charset="0"/>
              </a:rPr>
              <a:t> will get into the account management portion. In the toolbar at the top of the screen, select the My Account button.  This is where you will be able to update your personal details, change your password, get your order status, and manage your delivery addresses.</a:t>
            </a: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1287D5B-CB7F-4FA2-9A3D-260E5F95D6E1}" type="slidenum">
              <a:rPr lang="en-US" smtClean="0"/>
              <a:t>31</a:t>
            </a:fld>
            <a:endParaRPr lang="en-US"/>
          </a:p>
        </p:txBody>
      </p:sp>
    </p:spTree>
    <p:extLst>
      <p:ext uri="{BB962C8B-B14F-4D97-AF65-F5344CB8AC3E}">
        <p14:creationId xmlns:p14="http://schemas.microsoft.com/office/powerpoint/2010/main" val="4251449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Arial" panose="020B0604020202020204" pitchFamily="34" charset="0"/>
                <a:cs typeface="Arial" panose="020B0604020202020204" pitchFamily="34" charset="0"/>
              </a:rPr>
              <a:t>If you select</a:t>
            </a:r>
            <a:r>
              <a:rPr lang="en-US" sz="1000" baseline="0" dirty="0" smtClean="0">
                <a:latin typeface="Arial" panose="020B0604020202020204" pitchFamily="34" charset="0"/>
                <a:cs typeface="Arial" panose="020B0604020202020204" pitchFamily="34" charset="0"/>
              </a:rPr>
              <a:t> Contact Us in the top toolbar, you will be able to send a message to your Corning administrator. You will also have access to the phone number and email address to reach our customer care team.</a:t>
            </a: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1287D5B-CB7F-4FA2-9A3D-260E5F95D6E1}" type="slidenum">
              <a:rPr lang="en-US" smtClean="0"/>
              <a:t>32</a:t>
            </a:fld>
            <a:endParaRPr lang="en-US"/>
          </a:p>
        </p:txBody>
      </p:sp>
    </p:spTree>
    <p:extLst>
      <p:ext uri="{BB962C8B-B14F-4D97-AF65-F5344CB8AC3E}">
        <p14:creationId xmlns:p14="http://schemas.microsoft.com/office/powerpoint/2010/main" val="20014134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Arial" panose="020B0604020202020204" pitchFamily="34" charset="0"/>
                <a:cs typeface="Arial" panose="020B0604020202020204" pitchFamily="34" charset="0"/>
              </a:rPr>
              <a:t>If you need</a:t>
            </a:r>
            <a:r>
              <a:rPr lang="en-US" sz="1000" baseline="0" dirty="0" smtClean="0">
                <a:latin typeface="Arial" panose="020B0604020202020204" pitchFamily="34" charset="0"/>
                <a:cs typeface="Arial" panose="020B0604020202020204" pitchFamily="34" charset="0"/>
              </a:rPr>
              <a:t> to navigate to a specific design area, choose  My Design Areas at the top of the page. You should be able to see a list of all of your design areas. From there, you can select the Key for the design area you wish to go to and you will be brought to that design area.</a:t>
            </a: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1287D5B-CB7F-4FA2-9A3D-260E5F95D6E1}" type="slidenum">
              <a:rPr lang="en-US" smtClean="0"/>
              <a:t>33</a:t>
            </a:fld>
            <a:endParaRPr lang="en-US"/>
          </a:p>
        </p:txBody>
      </p:sp>
    </p:spTree>
    <p:extLst>
      <p:ext uri="{BB962C8B-B14F-4D97-AF65-F5344CB8AC3E}">
        <p14:creationId xmlns:p14="http://schemas.microsoft.com/office/powerpoint/2010/main" val="42292727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Arial" panose="020B0604020202020204" pitchFamily="34" charset="0"/>
                <a:cs typeface="Arial" panose="020B0604020202020204" pitchFamily="34" charset="0"/>
              </a:rPr>
              <a:t>To view what is in</a:t>
            </a:r>
            <a:r>
              <a:rPr lang="en-US" sz="1000" baseline="0" dirty="0" smtClean="0">
                <a:latin typeface="Arial" panose="020B0604020202020204" pitchFamily="34" charset="0"/>
                <a:cs typeface="Arial" panose="020B0604020202020204" pitchFamily="34" charset="0"/>
              </a:rPr>
              <a:t> your shopping cart, you can select or hover your mouse over your shopping cart in the top right corner of the page.</a:t>
            </a: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1287D5B-CB7F-4FA2-9A3D-260E5F95D6E1}" type="slidenum">
              <a:rPr lang="en-US" smtClean="0"/>
              <a:t>34</a:t>
            </a:fld>
            <a:endParaRPr lang="en-US"/>
          </a:p>
        </p:txBody>
      </p:sp>
    </p:spTree>
    <p:extLst>
      <p:ext uri="{BB962C8B-B14F-4D97-AF65-F5344CB8AC3E}">
        <p14:creationId xmlns:p14="http://schemas.microsoft.com/office/powerpoint/2010/main" val="30993825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Arial" panose="020B0604020202020204" pitchFamily="34" charset="0"/>
                <a:cs typeface="Arial" panose="020B0604020202020204" pitchFamily="34" charset="0"/>
              </a:rPr>
              <a:t>Now we will go on to creating</a:t>
            </a:r>
            <a:r>
              <a:rPr lang="en-US" sz="1000" baseline="0" dirty="0" smtClean="0">
                <a:latin typeface="Arial" panose="020B0604020202020204" pitchFamily="34" charset="0"/>
                <a:cs typeface="Arial" panose="020B0604020202020204" pitchFamily="34" charset="0"/>
              </a:rPr>
              <a:t> customer accounts. It is important to note that you must have administrative rights to create customer accounts. If you don’t, you will not have the correct access to go through with these steps. </a:t>
            </a:r>
          </a:p>
          <a:p>
            <a:endParaRPr lang="en-US" sz="1000" baseline="0" dirty="0" smtClean="0">
              <a:latin typeface="Arial" panose="020B0604020202020204" pitchFamily="34" charset="0"/>
              <a:cs typeface="Arial" panose="020B0604020202020204" pitchFamily="34" charset="0"/>
            </a:endParaRPr>
          </a:p>
          <a:p>
            <a:r>
              <a:rPr lang="en-US" sz="1000" baseline="0" dirty="0" smtClean="0">
                <a:latin typeface="Arial" panose="020B0604020202020204" pitchFamily="34" charset="0"/>
                <a:cs typeface="Arial" panose="020B0604020202020204" pitchFamily="34" charset="0"/>
              </a:rPr>
              <a:t>If you are looking to create a customer account, navigate to “My Company” in the toolbar at the top of the page. From there you will select “Add new users” in the manage users box. Then you will be prompted to enter the users details (parent unit? Ask </a:t>
            </a:r>
            <a:r>
              <a:rPr lang="en-US" sz="1000" baseline="0" dirty="0" err="1" smtClean="0">
                <a:latin typeface="Arial" panose="020B0604020202020204" pitchFamily="34" charset="0"/>
                <a:cs typeface="Arial" panose="020B0604020202020204" pitchFamily="34" charset="0"/>
              </a:rPr>
              <a:t>lanie</a:t>
            </a:r>
            <a:r>
              <a:rPr lang="en-US" sz="1000" baseline="0" dirty="0" smtClean="0">
                <a:latin typeface="Arial" panose="020B0604020202020204" pitchFamily="34" charset="0"/>
                <a:cs typeface="Arial" panose="020B0604020202020204" pitchFamily="34" charset="0"/>
              </a:rPr>
              <a:t>) Lastly, you will need to select the role(s) of the new user. Different roles will be able to have access to different functions within the configurator. For example: a FlexNAP designer will only be able to design the builds, while a FlexNAP designer supervisor will be able to review and approve builds. </a:t>
            </a: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1287D5B-CB7F-4FA2-9A3D-260E5F95D6E1}" type="slidenum">
              <a:rPr lang="en-US" smtClean="0"/>
              <a:t>35</a:t>
            </a:fld>
            <a:endParaRPr lang="en-US"/>
          </a:p>
        </p:txBody>
      </p:sp>
    </p:spTree>
    <p:extLst>
      <p:ext uri="{BB962C8B-B14F-4D97-AF65-F5344CB8AC3E}">
        <p14:creationId xmlns:p14="http://schemas.microsoft.com/office/powerpoint/2010/main" val="17380257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287D5B-CB7F-4FA2-9A3D-260E5F95D6E1}" type="slidenum">
              <a:rPr lang="en-US" smtClean="0"/>
              <a:t>36</a:t>
            </a:fld>
            <a:endParaRPr lang="en-US"/>
          </a:p>
        </p:txBody>
      </p:sp>
    </p:spTree>
    <p:extLst>
      <p:ext uri="{BB962C8B-B14F-4D97-AF65-F5344CB8AC3E}">
        <p14:creationId xmlns:p14="http://schemas.microsoft.com/office/powerpoint/2010/main" val="168148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287D5B-CB7F-4FA2-9A3D-260E5F95D6E1}" type="slidenum">
              <a:rPr lang="en-US" smtClean="0"/>
              <a:t>4</a:t>
            </a:fld>
            <a:endParaRPr lang="en-US"/>
          </a:p>
        </p:txBody>
      </p:sp>
    </p:spTree>
    <p:extLst>
      <p:ext uri="{BB962C8B-B14F-4D97-AF65-F5344CB8AC3E}">
        <p14:creationId xmlns:p14="http://schemas.microsoft.com/office/powerpoint/2010/main" val="3065351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aseline="0" dirty="0" smtClean="0">
                <a:latin typeface="Arial" panose="020B0604020202020204" pitchFamily="34" charset="0"/>
                <a:cs typeface="Arial" panose="020B0604020202020204" pitchFamily="34" charset="0"/>
              </a:rPr>
              <a:t>To begin the configuration process, you will have to select your design area. If you only design one way, there may only be one option. </a:t>
            </a:r>
          </a:p>
          <a:p>
            <a:endParaRPr lang="en-US" sz="1000" baseline="0" dirty="0" smtClean="0">
              <a:latin typeface="Arial" panose="020B0604020202020204" pitchFamily="34" charset="0"/>
              <a:cs typeface="Arial" panose="020B0604020202020204" pitchFamily="34" charset="0"/>
            </a:endParaRPr>
          </a:p>
          <a:p>
            <a:r>
              <a:rPr lang="en-US" sz="1000" baseline="0" dirty="0" smtClean="0">
                <a:latin typeface="Arial" panose="020B0604020202020204" pitchFamily="34" charset="0"/>
                <a:cs typeface="Arial" panose="020B0604020202020204" pitchFamily="34" charset="0"/>
              </a:rPr>
              <a:t>If you are choosing between design types, it is important to note the following:</a:t>
            </a:r>
          </a:p>
          <a:p>
            <a:pPr marL="171425" indent="-171425">
              <a:buFont typeface="Arial" panose="020B0604020202020204" pitchFamily="34" charset="0"/>
              <a:buChar char="•"/>
            </a:pPr>
            <a:r>
              <a:rPr lang="en-US" sz="1000" baseline="0" dirty="0" smtClean="0">
                <a:latin typeface="Arial" panose="020B0604020202020204" pitchFamily="34" charset="0"/>
                <a:cs typeface="Arial" panose="020B0604020202020204" pitchFamily="34" charset="0"/>
              </a:rPr>
              <a:t>A centralized design area means there is a single LCP and splitter location.</a:t>
            </a:r>
          </a:p>
          <a:p>
            <a:pPr marL="171425" indent="-171425">
              <a:buFont typeface="Arial" panose="020B0604020202020204" pitchFamily="34" charset="0"/>
              <a:buChar char="•"/>
            </a:pPr>
            <a:r>
              <a:rPr lang="en-US" sz="1000" baseline="0" dirty="0" smtClean="0">
                <a:latin typeface="Arial" panose="020B0604020202020204" pitchFamily="34" charset="0"/>
                <a:cs typeface="Arial" panose="020B0604020202020204" pitchFamily="34" charset="0"/>
              </a:rPr>
              <a:t>A Distributed design area will have two splitter locations.</a:t>
            </a:r>
          </a:p>
          <a:p>
            <a:pPr marL="171425" indent="-171425">
              <a:buFont typeface="Arial" panose="020B0604020202020204" pitchFamily="34" charset="0"/>
              <a:buChar char="•"/>
            </a:pPr>
            <a:r>
              <a:rPr lang="en-US" sz="1000" baseline="0" dirty="0" smtClean="0">
                <a:latin typeface="Arial" panose="020B0604020202020204" pitchFamily="34" charset="0"/>
                <a:cs typeface="Arial" panose="020B0604020202020204" pitchFamily="34" charset="0"/>
              </a:rPr>
              <a:t>A Hybrid design area will be combination of the two areas above and enables the combination of </a:t>
            </a:r>
            <a:r>
              <a:rPr lang="en-US" sz="1000" baseline="0" dirty="0" err="1" smtClean="0">
                <a:latin typeface="Arial" panose="020B0604020202020204" pitchFamily="34" charset="0"/>
                <a:cs typeface="Arial" panose="020B0604020202020204" pitchFamily="34" charset="0"/>
              </a:rPr>
              <a:t>OptiTip</a:t>
            </a:r>
            <a:r>
              <a:rPr lang="en-US" sz="1000" baseline="0" dirty="0" smtClean="0">
                <a:latin typeface="Arial" panose="020B0604020202020204" pitchFamily="34" charset="0"/>
                <a:cs typeface="Arial" panose="020B0604020202020204" pitchFamily="34" charset="0"/>
              </a:rPr>
              <a:t> and </a:t>
            </a:r>
            <a:r>
              <a:rPr lang="en-US" sz="1000" baseline="0" dirty="0" err="1" smtClean="0">
                <a:latin typeface="Arial" panose="020B0604020202020204" pitchFamily="34" charset="0"/>
                <a:cs typeface="Arial" panose="020B0604020202020204" pitchFamily="34" charset="0"/>
              </a:rPr>
              <a:t>OptiTap</a:t>
            </a:r>
            <a:r>
              <a:rPr lang="en-US" sz="1000" baseline="0" dirty="0" smtClean="0">
                <a:latin typeface="Arial" panose="020B0604020202020204" pitchFamily="34" charset="0"/>
                <a:cs typeface="Arial" panose="020B0604020202020204" pitchFamily="34" charset="0"/>
              </a:rPr>
              <a:t> connectivity technology.</a:t>
            </a:r>
          </a:p>
          <a:p>
            <a:endParaRPr lang="en-US" sz="100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1287D5B-CB7F-4FA2-9A3D-260E5F95D6E1}" type="slidenum">
              <a:rPr lang="en-US" smtClean="0"/>
              <a:t>5</a:t>
            </a:fld>
            <a:endParaRPr lang="en-US"/>
          </a:p>
        </p:txBody>
      </p:sp>
    </p:spTree>
    <p:extLst>
      <p:ext uri="{BB962C8B-B14F-4D97-AF65-F5344CB8AC3E}">
        <p14:creationId xmlns:p14="http://schemas.microsoft.com/office/powerpoint/2010/main" val="1658534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b="0" i="0" dirty="0" smtClean="0">
                <a:latin typeface="Arial" panose="020B0604020202020204" pitchFamily="34" charset="0"/>
                <a:cs typeface="Arial" panose="020B0604020202020204" pitchFamily="34" charset="0"/>
              </a:rPr>
              <a:t>First, we will</a:t>
            </a:r>
            <a:r>
              <a:rPr lang="en-US" sz="1000" b="0" i="0" baseline="0" dirty="0" smtClean="0">
                <a:latin typeface="Arial" panose="020B0604020202020204" pitchFamily="34" charset="0"/>
                <a:cs typeface="Arial" panose="020B0604020202020204" pitchFamily="34" charset="0"/>
              </a:rPr>
              <a:t> enter the “General” portion of the Design area. </a:t>
            </a:r>
          </a:p>
          <a:p>
            <a:pPr marL="171450" indent="-171450">
              <a:buFont typeface="Arial" panose="020B0604020202020204" pitchFamily="34" charset="0"/>
              <a:buChar char="•"/>
            </a:pPr>
            <a:r>
              <a:rPr lang="en-US" sz="1000" b="0" i="0" dirty="0" smtClean="0">
                <a:latin typeface="Arial" panose="020B0604020202020204" pitchFamily="34" charset="0"/>
                <a:cs typeface="Arial" panose="020B0604020202020204" pitchFamily="34" charset="0"/>
              </a:rPr>
              <a:t>In the description field you will enter</a:t>
            </a:r>
            <a:r>
              <a:rPr lang="en-US" sz="1000" b="0" i="0" baseline="0" dirty="0" smtClean="0">
                <a:latin typeface="Arial" panose="020B0604020202020204" pitchFamily="34" charset="0"/>
                <a:cs typeface="Arial" panose="020B0604020202020204" pitchFamily="34" charset="0"/>
              </a:rPr>
              <a:t> whatever description you would like. This is for your use only and will not be printed on any paperwork.</a:t>
            </a:r>
          </a:p>
          <a:p>
            <a:pPr marL="171450" indent="-171450">
              <a:buFont typeface="Arial" panose="020B0604020202020204" pitchFamily="34" charset="0"/>
              <a:buChar char="•"/>
            </a:pPr>
            <a:r>
              <a:rPr lang="en-US" sz="1000" b="0" i="0" baseline="0" dirty="0" smtClean="0">
                <a:latin typeface="Arial" panose="020B0604020202020204" pitchFamily="34" charset="0"/>
                <a:cs typeface="Arial" panose="020B0604020202020204" pitchFamily="34" charset="0"/>
              </a:rPr>
              <a:t>You will then enter the location information.</a:t>
            </a:r>
          </a:p>
          <a:p>
            <a:pPr marL="171450" indent="-171450">
              <a:buFont typeface="Arial" panose="020B0604020202020204" pitchFamily="34" charset="0"/>
              <a:buChar char="•"/>
            </a:pPr>
            <a:r>
              <a:rPr lang="en-US" sz="1000" b="0" i="0" baseline="0" dirty="0" smtClean="0">
                <a:latin typeface="Arial" panose="020B0604020202020204" pitchFamily="34" charset="0"/>
                <a:cs typeface="Arial" panose="020B0604020202020204" pitchFamily="34" charset="0"/>
              </a:rPr>
              <a:t>Project ID: Provide the project or work order number for the </a:t>
            </a:r>
            <a:r>
              <a:rPr lang="en-US" sz="1000" b="0" i="0" baseline="0" dirty="0" err="1" smtClean="0">
                <a:latin typeface="Arial" panose="020B0604020202020204" pitchFamily="34" charset="0"/>
                <a:cs typeface="Arial" panose="020B0604020202020204" pitchFamily="34" charset="0"/>
              </a:rPr>
              <a:t>FlexNAP</a:t>
            </a:r>
            <a:r>
              <a:rPr lang="en-US" sz="1000" b="0" i="0" baseline="0" dirty="0" smtClean="0">
                <a:latin typeface="Arial" panose="020B0604020202020204" pitchFamily="34" charset="0"/>
                <a:cs typeface="Arial" panose="020B0604020202020204" pitchFamily="34" charset="0"/>
              </a:rPr>
              <a:t>™ build being designed. This information will print on the paperwork which ships with each </a:t>
            </a:r>
            <a:r>
              <a:rPr lang="en-US" sz="1000" b="0" i="0" baseline="0" dirty="0" err="1" smtClean="0">
                <a:latin typeface="Arial" panose="020B0604020202020204" pitchFamily="34" charset="0"/>
                <a:cs typeface="Arial" panose="020B0604020202020204" pitchFamily="34" charset="0"/>
              </a:rPr>
              <a:t>FlexNAP</a:t>
            </a:r>
            <a:r>
              <a:rPr lang="en-US" sz="1000" b="0" i="0" baseline="0" dirty="0" smtClean="0">
                <a:latin typeface="Arial" panose="020B0604020202020204" pitchFamily="34" charset="0"/>
                <a:cs typeface="Arial" panose="020B0604020202020204" pitchFamily="34" charset="0"/>
              </a:rPr>
              <a:t>™ cable and will be printed on labels attached to the </a:t>
            </a:r>
            <a:r>
              <a:rPr lang="en-US" sz="1000" b="0" i="0" baseline="0" dirty="0" err="1" smtClean="0">
                <a:latin typeface="Arial" panose="020B0604020202020204" pitchFamily="34" charset="0"/>
                <a:cs typeface="Arial" panose="020B0604020202020204" pitchFamily="34" charset="0"/>
              </a:rPr>
              <a:t>FlexNAP</a:t>
            </a:r>
            <a:r>
              <a:rPr lang="en-US" sz="1000" b="0" i="0" baseline="0" dirty="0" smtClean="0">
                <a:latin typeface="Arial" panose="020B0604020202020204" pitchFamily="34" charset="0"/>
                <a:cs typeface="Arial" panose="020B0604020202020204" pitchFamily="34" charset="0"/>
              </a:rPr>
              <a:t>™ cable ends and access points.</a:t>
            </a:r>
            <a:endParaRPr lang="en-US" sz="1000" b="0" i="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dirty="0" smtClean="0">
                <a:latin typeface="Arial" panose="020B0604020202020204" pitchFamily="34" charset="0"/>
                <a:cs typeface="Arial" panose="020B0604020202020204" pitchFamily="34" charset="0"/>
              </a:rPr>
              <a:t>Environment type: Select what type of environment this build will be deployed in. The options</a:t>
            </a:r>
            <a:r>
              <a:rPr lang="en-US" sz="1000" baseline="0" dirty="0" smtClean="0">
                <a:latin typeface="Arial" panose="020B0604020202020204" pitchFamily="34" charset="0"/>
                <a:cs typeface="Arial" panose="020B0604020202020204" pitchFamily="34" charset="0"/>
              </a:rPr>
              <a:t> are Outdoor or Indoor. Most of you will be using the outdoor option.</a:t>
            </a:r>
          </a:p>
          <a:p>
            <a:pPr marL="171450" indent="-171450">
              <a:buFont typeface="Arial" panose="020B0604020202020204" pitchFamily="34" charset="0"/>
              <a:buChar char="•"/>
            </a:pPr>
            <a:r>
              <a:rPr lang="en-US" sz="1000" dirty="0" smtClean="0">
                <a:latin typeface="Arial" panose="020B0604020202020204" pitchFamily="34" charset="0"/>
                <a:cs typeface="Arial" panose="020B0604020202020204" pitchFamily="34" charset="0"/>
              </a:rPr>
              <a:t>Installation type: The drop-down menu automatically populates with choices based on environment type. If</a:t>
            </a:r>
            <a:r>
              <a:rPr lang="en-US" sz="1000" baseline="0" dirty="0" smtClean="0">
                <a:latin typeface="Arial" panose="020B0604020202020204" pitchFamily="34" charset="0"/>
                <a:cs typeface="Arial" panose="020B0604020202020204" pitchFamily="34" charset="0"/>
              </a:rPr>
              <a:t> you selected an outdoor environment, your installation type choices will be aerial, below grade duct, below grade buried, aerial-duct,  and self supporting. If you selected an indoor installation type, your choices will be duct or tray.</a:t>
            </a:r>
            <a:endParaRPr lang="en-US" sz="1000" dirty="0" smtClean="0">
              <a:latin typeface="Arial" panose="020B0604020202020204" pitchFamily="34" charset="0"/>
              <a:cs typeface="Arial" panose="020B0604020202020204" pitchFamily="34" charset="0"/>
            </a:endParaRPr>
          </a:p>
          <a:p>
            <a:pPr marL="171425" indent="-171425">
              <a:buFontTx/>
              <a:buChar char="-"/>
            </a:pP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1287D5B-CB7F-4FA2-9A3D-260E5F95D6E1}" type="slidenum">
              <a:rPr lang="en-US" smtClean="0"/>
              <a:t>6</a:t>
            </a:fld>
            <a:endParaRPr lang="en-US"/>
          </a:p>
        </p:txBody>
      </p:sp>
    </p:spTree>
    <p:extLst>
      <p:ext uri="{BB962C8B-B14F-4D97-AF65-F5344CB8AC3E}">
        <p14:creationId xmlns:p14="http://schemas.microsoft.com/office/powerpoint/2010/main" val="1810341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endParaRPr lang="en-US" dirty="0">
              <a:solidFill>
                <a:prstClr val="black"/>
              </a:solidFill>
            </a:endParaRPr>
          </a:p>
        </p:txBody>
      </p:sp>
      <p:sp>
        <p:nvSpPr>
          <p:cNvPr id="4" name="Slide Number Placeholder 3"/>
          <p:cNvSpPr>
            <a:spLocks noGrp="1"/>
          </p:cNvSpPr>
          <p:nvPr>
            <p:ph type="sldNum" sz="quarter" idx="10"/>
          </p:nvPr>
        </p:nvSpPr>
        <p:spPr/>
        <p:txBody>
          <a:bodyPr/>
          <a:lstStyle/>
          <a:p>
            <a:fld id="{61287D5B-CB7F-4FA2-9A3D-260E5F95D6E1}" type="slidenum">
              <a:rPr lang="en-US" smtClean="0"/>
              <a:t>7</a:t>
            </a:fld>
            <a:endParaRPr lang="en-US"/>
          </a:p>
        </p:txBody>
      </p:sp>
    </p:spTree>
    <p:extLst>
      <p:ext uri="{BB962C8B-B14F-4D97-AF65-F5344CB8AC3E}">
        <p14:creationId xmlns:p14="http://schemas.microsoft.com/office/powerpoint/2010/main" val="1960274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Arial" panose="020B0604020202020204" pitchFamily="34" charset="0"/>
                <a:cs typeface="Arial" panose="020B0604020202020204" pitchFamily="34" charset="0"/>
              </a:rPr>
              <a:t>The build</a:t>
            </a:r>
            <a:r>
              <a:rPr lang="en-US" sz="1000" baseline="0" dirty="0" smtClean="0">
                <a:latin typeface="Arial" panose="020B0604020202020204" pitchFamily="34" charset="0"/>
                <a:cs typeface="Arial" panose="020B0604020202020204" pitchFamily="34" charset="0"/>
              </a:rPr>
              <a:t> fiber assignment method will dictate how your splice plan is done. The options are: High to Low CO to Field, High to Low Field to CO, Low to high CO to field, Low to high Field to CO, and best fit. This will determine where your spare fibers will be located. </a:t>
            </a:r>
          </a:p>
          <a:p>
            <a:endParaRPr lang="en-US" sz="1000" baseline="0" dirty="0" smtClean="0">
              <a:latin typeface="Arial" panose="020B0604020202020204" pitchFamily="34" charset="0"/>
              <a:cs typeface="Arial" panose="020B0604020202020204" pitchFamily="34" charset="0"/>
            </a:endParaRPr>
          </a:p>
          <a:p>
            <a:r>
              <a:rPr lang="en-US" sz="1000" baseline="0" dirty="0" smtClean="0">
                <a:latin typeface="Arial" panose="020B0604020202020204" pitchFamily="34" charset="0"/>
                <a:cs typeface="Arial" panose="020B0604020202020204" pitchFamily="34" charset="0"/>
              </a:rPr>
              <a:t>For reference, please see bubble number 15. This field will automatically populate to feet or meters based on your contract.</a:t>
            </a:r>
          </a:p>
          <a:p>
            <a:endParaRPr lang="en-US" sz="1000" baseline="0" dirty="0" smtClean="0">
              <a:latin typeface="Arial" panose="020B0604020202020204" pitchFamily="34" charset="0"/>
              <a:cs typeface="Arial" panose="020B0604020202020204" pitchFamily="34" charset="0"/>
            </a:endParaRPr>
          </a:p>
          <a:p>
            <a:r>
              <a:rPr lang="en-US" sz="1000" baseline="0" dirty="0" smtClean="0">
                <a:latin typeface="Arial" panose="020B0604020202020204" pitchFamily="34" charset="0"/>
                <a:cs typeface="Arial" panose="020B0604020202020204" pitchFamily="34" charset="0"/>
              </a:rPr>
              <a:t>For reference, please see bubble number 16. This field will automatically populate based on whether or not your company has a contract</a:t>
            </a: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1287D5B-CB7F-4FA2-9A3D-260E5F95D6E1}" type="slidenum">
              <a:rPr lang="en-US" smtClean="0"/>
              <a:t>8</a:t>
            </a:fld>
            <a:endParaRPr lang="en-US"/>
          </a:p>
        </p:txBody>
      </p:sp>
    </p:spTree>
    <p:extLst>
      <p:ext uri="{BB962C8B-B14F-4D97-AF65-F5344CB8AC3E}">
        <p14:creationId xmlns:p14="http://schemas.microsoft.com/office/powerpoint/2010/main" val="2799137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Arial" panose="020B0604020202020204" pitchFamily="34" charset="0"/>
                <a:cs typeface="Arial" panose="020B0604020202020204" pitchFamily="34" charset="0"/>
              </a:rPr>
              <a:t>Now</a:t>
            </a:r>
            <a:r>
              <a:rPr lang="en-US" sz="1000" baseline="0" dirty="0" smtClean="0">
                <a:latin typeface="Arial" panose="020B0604020202020204" pitchFamily="34" charset="0"/>
                <a:cs typeface="Arial" panose="020B0604020202020204" pitchFamily="34" charset="0"/>
              </a:rPr>
              <a:t> you will enter into the design configuration portion of your design area. After expanding that tab, you will enter into the cabinet configuration tab.</a:t>
            </a:r>
          </a:p>
          <a:p>
            <a:endParaRPr lang="en-US" sz="1000" dirty="0" smtClean="0">
              <a:latin typeface="Arial" panose="020B0604020202020204" pitchFamily="34" charset="0"/>
              <a:cs typeface="Arial" panose="020B0604020202020204" pitchFamily="34" charset="0"/>
            </a:endParaRPr>
          </a:p>
          <a:p>
            <a:r>
              <a:rPr lang="en-US" sz="1000" dirty="0" smtClean="0">
                <a:latin typeface="Arial" panose="020B0604020202020204" pitchFamily="34" charset="0"/>
                <a:cs typeface="Arial" panose="020B0604020202020204" pitchFamily="34" charset="0"/>
              </a:rPr>
              <a:t>For reference, please see</a:t>
            </a:r>
            <a:r>
              <a:rPr lang="en-US" sz="1000" baseline="0" dirty="0" smtClean="0">
                <a:latin typeface="Arial" panose="020B0604020202020204" pitchFamily="34" charset="0"/>
                <a:cs typeface="Arial" panose="020B0604020202020204" pitchFamily="34" charset="0"/>
              </a:rPr>
              <a:t> bubble 2. </a:t>
            </a:r>
            <a:r>
              <a:rPr lang="en-US" sz="1000" dirty="0" smtClean="0">
                <a:latin typeface="Arial" panose="020B0604020202020204" pitchFamily="34" charset="0"/>
                <a:cs typeface="Arial" panose="020B0604020202020204" pitchFamily="34" charset="0"/>
              </a:rPr>
              <a:t>If you would like to add a cabinet to the design area, you must know the part</a:t>
            </a:r>
            <a:r>
              <a:rPr lang="en-US" sz="1000" baseline="0" dirty="0" smtClean="0">
                <a:latin typeface="Arial" panose="020B0604020202020204" pitchFamily="34" charset="0"/>
                <a:cs typeface="Arial" panose="020B0604020202020204" pitchFamily="34" charset="0"/>
              </a:rPr>
              <a:t> number. The cabinet is NOT configurable at this time.</a:t>
            </a:r>
            <a:endParaRPr lang="en-US" sz="1000" dirty="0" smtClean="0">
              <a:latin typeface="Arial" panose="020B0604020202020204" pitchFamily="34" charset="0"/>
              <a:cs typeface="Arial" panose="020B0604020202020204" pitchFamily="34" charset="0"/>
            </a:endParaRPr>
          </a:p>
          <a:p>
            <a:endParaRPr lang="en-US" sz="1000" dirty="0" smtClean="0">
              <a:latin typeface="Arial" panose="020B0604020202020204" pitchFamily="34" charset="0"/>
              <a:cs typeface="Arial" panose="020B0604020202020204" pitchFamily="34" charset="0"/>
            </a:endParaRPr>
          </a:p>
          <a:p>
            <a:r>
              <a:rPr lang="en-US" sz="1000" dirty="0" smtClean="0">
                <a:latin typeface="Arial" panose="020B0604020202020204" pitchFamily="34" charset="0"/>
                <a:cs typeface="Arial" panose="020B0604020202020204" pitchFamily="34" charset="0"/>
              </a:rPr>
              <a:t>For reference, please see bubble 3. When</a:t>
            </a:r>
            <a:r>
              <a:rPr lang="en-US" sz="1000" baseline="0" dirty="0" smtClean="0">
                <a:latin typeface="Arial" panose="020B0604020202020204" pitchFamily="34" charset="0"/>
                <a:cs typeface="Arial" panose="020B0604020202020204" pitchFamily="34" charset="0"/>
              </a:rPr>
              <a:t> you are asked: Do you want to add a cabinet to your design?, you can select ‘no- just a placeholder’ if you are not planning to purchase a cabinet.</a:t>
            </a:r>
            <a:endParaRPr lang="en-US" sz="1000" dirty="0" smtClean="0">
              <a:latin typeface="Arial" panose="020B0604020202020204" pitchFamily="34" charset="0"/>
              <a:cs typeface="Arial" panose="020B0604020202020204" pitchFamily="34" charset="0"/>
            </a:endParaRPr>
          </a:p>
          <a:p>
            <a:endParaRPr lang="en-US" sz="1000" dirty="0" smtClean="0">
              <a:latin typeface="Arial" panose="020B0604020202020204" pitchFamily="34" charset="0"/>
              <a:cs typeface="Arial" panose="020B0604020202020204" pitchFamily="34" charset="0"/>
            </a:endParaRPr>
          </a:p>
          <a:p>
            <a:r>
              <a:rPr lang="en-US" sz="1000" dirty="0" smtClean="0">
                <a:latin typeface="Arial" panose="020B0604020202020204" pitchFamily="34" charset="0"/>
                <a:cs typeface="Arial" panose="020B0604020202020204" pitchFamily="34" charset="0"/>
              </a:rPr>
              <a:t>Due to the complexity of how customers splice to their cabinets, we are still conducting voice</a:t>
            </a:r>
            <a:r>
              <a:rPr lang="en-US" sz="1000" baseline="0" dirty="0" smtClean="0">
                <a:latin typeface="Arial" panose="020B0604020202020204" pitchFamily="34" charset="0"/>
                <a:cs typeface="Arial" panose="020B0604020202020204" pitchFamily="34" charset="0"/>
              </a:rPr>
              <a:t> of customer</a:t>
            </a:r>
            <a:r>
              <a:rPr lang="en-US" sz="1000" dirty="0" smtClean="0">
                <a:latin typeface="Arial" panose="020B0604020202020204" pitchFamily="34" charset="0"/>
                <a:cs typeface="Arial" panose="020B0604020202020204" pitchFamily="34" charset="0"/>
              </a:rPr>
              <a:t> to make this a better user experience. Therefore, at this time, customers are required to validate their splice plans and product selection for the closures, cabinets, and splitters. However, customers can configure or select a catalog number to add to the bill-of-materials.</a:t>
            </a:r>
          </a:p>
          <a:p>
            <a:endParaRPr lang="en-US" sz="1000" dirty="0" smtClean="0">
              <a:latin typeface="Arial" panose="020B0604020202020204" pitchFamily="34" charset="0"/>
              <a:cs typeface="Arial" panose="020B0604020202020204" pitchFamily="34" charset="0"/>
            </a:endParaRPr>
          </a:p>
          <a:p>
            <a:r>
              <a:rPr lang="en-US" sz="1000" dirty="0" smtClean="0">
                <a:latin typeface="Arial" panose="020B0604020202020204" pitchFamily="34" charset="0"/>
                <a:cs typeface="Arial" panose="020B0604020202020204" pitchFamily="34" charset="0"/>
              </a:rPr>
              <a:t>For</a:t>
            </a:r>
            <a:r>
              <a:rPr lang="en-US" sz="1000" baseline="0" dirty="0" smtClean="0">
                <a:latin typeface="Arial" panose="020B0604020202020204" pitchFamily="34" charset="0"/>
                <a:cs typeface="Arial" panose="020B0604020202020204" pitchFamily="34" charset="0"/>
              </a:rPr>
              <a:t> reference, see bubble 4. Enter the number of builds you would like to add to the design area. It is important to note that you will enter the number of additional builds needed. So, if you have already entered four builds and realize your design area has five total builds, you would enter 1 into this field and not 5.</a:t>
            </a:r>
          </a:p>
          <a:p>
            <a:endParaRPr lang="en-US" sz="1000" baseline="0" dirty="0" smtClean="0">
              <a:latin typeface="Arial" panose="020B0604020202020204" pitchFamily="34" charset="0"/>
              <a:cs typeface="Arial" panose="020B0604020202020204" pitchFamily="34" charset="0"/>
            </a:endParaRPr>
          </a:p>
          <a:p>
            <a:r>
              <a:rPr lang="en-US" sz="1000" baseline="0" dirty="0" smtClean="0">
                <a:latin typeface="Arial" panose="020B0604020202020204" pitchFamily="34" charset="0"/>
                <a:cs typeface="Arial" panose="020B0604020202020204" pitchFamily="34" charset="0"/>
              </a:rPr>
              <a:t>For reference bubble number 5- add a build at a specific location in the cabinet. Select the number order you would like to add the build to in the sequence.</a:t>
            </a:r>
          </a:p>
          <a:p>
            <a:endParaRPr lang="en-US" sz="1000" baseline="0" dirty="0" smtClean="0">
              <a:latin typeface="Arial" panose="020B0604020202020204" pitchFamily="34" charset="0"/>
              <a:cs typeface="Arial" panose="020B0604020202020204" pitchFamily="34" charset="0"/>
            </a:endParaRPr>
          </a:p>
          <a:p>
            <a:r>
              <a:rPr lang="en-US" sz="1000" baseline="0" dirty="0" smtClean="0">
                <a:latin typeface="Arial" panose="020B0604020202020204" pitchFamily="34" charset="0"/>
                <a:cs typeface="Arial" panose="020B0604020202020204" pitchFamily="34" charset="0"/>
              </a:rPr>
              <a:t>For reference bubble number 6- Select yes if you would like to add an additional splitter to the design area</a:t>
            </a:r>
            <a:endParaRPr lang="en-US" sz="1000" dirty="0" smtClean="0">
              <a:latin typeface="Arial" panose="020B0604020202020204" pitchFamily="34" charset="0"/>
              <a:cs typeface="Arial" panose="020B0604020202020204" pitchFamily="34" charset="0"/>
            </a:endParaRPr>
          </a:p>
          <a:p>
            <a:endParaRPr lang="en-US" sz="1000" dirty="0" smtClean="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1287D5B-CB7F-4FA2-9A3D-260E5F95D6E1}"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549194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70212" y="2362200"/>
            <a:ext cx="4953000" cy="990600"/>
          </a:xfrm>
        </p:spPr>
        <p:txBody>
          <a:bodyPr/>
          <a:lstStyle>
            <a:lvl1pPr>
              <a:defRPr/>
            </a:lvl1pPr>
          </a:lstStyle>
          <a:p>
            <a:r>
              <a:rPr lang="en-US" dirty="0" smtClean="0"/>
              <a:t>Title</a:t>
            </a:r>
            <a:endParaRPr lang="en-US" dirty="0"/>
          </a:p>
        </p:txBody>
      </p:sp>
      <p:sp>
        <p:nvSpPr>
          <p:cNvPr id="3" name="Subtitle 2"/>
          <p:cNvSpPr>
            <a:spLocks noGrp="1"/>
          </p:cNvSpPr>
          <p:nvPr>
            <p:ph type="subTitle" idx="1" hasCustomPrompt="1"/>
          </p:nvPr>
        </p:nvSpPr>
        <p:spPr>
          <a:xfrm>
            <a:off x="2970212" y="4572000"/>
            <a:ext cx="4952999" cy="8382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Date</a:t>
            </a:r>
            <a:endParaRPr lang="en-US" dirty="0"/>
          </a:p>
        </p:txBody>
      </p:sp>
    </p:spTree>
    <p:extLst>
      <p:ext uri="{BB962C8B-B14F-4D97-AF65-F5344CB8AC3E}">
        <p14:creationId xmlns:p14="http://schemas.microsoft.com/office/powerpoint/2010/main" val="2095751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615112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441" y="1600201"/>
            <a:ext cx="4951571" cy="4525963"/>
          </a:xfrm>
        </p:spPr>
        <p:txBody>
          <a:bodyPr/>
          <a:lstStyle>
            <a:lvl1pPr>
              <a:defRPr sz="1800"/>
            </a:lvl1pPr>
            <a:lvl2pPr>
              <a:defRPr sz="1600"/>
            </a:lvl2pPr>
            <a:lvl3pPr>
              <a:defRPr sz="1400"/>
            </a:lvl3pPr>
            <a:lvl4pPr>
              <a:defRPr sz="12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Content Placeholder 2"/>
          <p:cNvSpPr>
            <a:spLocks noGrp="1"/>
          </p:cNvSpPr>
          <p:nvPr>
            <p:ph sz="half" idx="10"/>
          </p:nvPr>
        </p:nvSpPr>
        <p:spPr>
          <a:xfrm>
            <a:off x="6273614" y="1600200"/>
            <a:ext cx="5383398" cy="4525963"/>
          </a:xfrm>
        </p:spPr>
        <p:txBody>
          <a:bodyPr/>
          <a:lstStyle>
            <a:lvl1pPr>
              <a:defRPr sz="1800"/>
            </a:lvl1pPr>
            <a:lvl2pPr>
              <a:defRPr sz="1600"/>
            </a:lvl2pPr>
            <a:lvl3pPr>
              <a:defRPr sz="1400"/>
            </a:lvl3pPr>
            <a:lvl4pPr>
              <a:defRPr sz="12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796376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441" y="1535113"/>
            <a:ext cx="5385514" cy="63976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marL="342900" marR="0" indent="-3429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2400"/>
            </a:lvl1pPr>
            <a:lvl2pPr marL="742950" marR="0" indent="-28575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2000"/>
            </a:lvl2pPr>
            <a:lvl3pPr marL="1143000" marR="0"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1800"/>
            </a:lvl3pPr>
            <a:lvl4pPr marL="1371600" marR="0" indent="0" algn="l" defTabSz="914400" rtl="0" eaLnBrk="1" fontAlgn="auto" latinLnBrk="0" hangingPunct="1">
              <a:lnSpc>
                <a:spcPct val="100000"/>
              </a:lnSpc>
              <a:spcBef>
                <a:spcPct val="20000"/>
              </a:spcBef>
              <a:spcAft>
                <a:spcPts val="0"/>
              </a:spcAft>
              <a:buClr>
                <a:srgbClr val="005293"/>
              </a:buClr>
              <a:buSzTx/>
              <a:buFont typeface="Arial" pitchFamily="34" charset="0"/>
              <a:buNone/>
              <a:tabLst/>
              <a:defRPr sz="1600"/>
            </a:lvl4pPr>
            <a:lvl5pPr>
              <a:defRPr sz="1600"/>
            </a:lvl5pPr>
            <a:lvl6pPr>
              <a:defRPr sz="1600"/>
            </a:lvl6pPr>
            <a:lvl7pPr>
              <a:defRPr sz="1600"/>
            </a:lvl7pPr>
            <a:lvl8pPr>
              <a:defRPr sz="1600"/>
            </a:lvl8pPr>
            <a:lvl9pPr>
              <a:defRPr sz="1600"/>
            </a:lvl9pPr>
          </a:lstStyle>
          <a:p>
            <a:pPr marL="342900" marR="0" lvl="0" indent="-3429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Fourth level</a:t>
            </a:r>
          </a:p>
        </p:txBody>
      </p:sp>
      <p:sp>
        <p:nvSpPr>
          <p:cNvPr id="5" name="Text Placeholder 4"/>
          <p:cNvSpPr>
            <a:spLocks noGrp="1"/>
          </p:cNvSpPr>
          <p:nvPr>
            <p:ph type="body" sz="quarter" idx="3"/>
          </p:nvPr>
        </p:nvSpPr>
        <p:spPr>
          <a:xfrm>
            <a:off x="6191754" y="1535113"/>
            <a:ext cx="5387630" cy="63976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marL="342900" marR="0" indent="-3429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2400"/>
            </a:lvl1pPr>
            <a:lvl2pPr marL="742950" marR="0" indent="-28575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2000"/>
            </a:lvl2pPr>
            <a:lvl3pPr marL="1143000" marR="0"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1800"/>
            </a:lvl3pPr>
            <a:lvl4pPr marL="1600200" marR="0"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1600"/>
            </a:lvl4pPr>
            <a:lvl5pPr>
              <a:defRPr sz="1600"/>
            </a:lvl5pPr>
            <a:lvl6pPr>
              <a:defRPr sz="1600"/>
            </a:lvl6pPr>
            <a:lvl7pPr>
              <a:defRPr sz="1600"/>
            </a:lvl7pPr>
            <a:lvl8pPr>
              <a:defRPr sz="1600"/>
            </a:lvl8pPr>
            <a:lvl9pPr>
              <a:defRPr sz="1600"/>
            </a:lvl9pPr>
          </a:lstStyle>
          <a:p>
            <a:pPr marL="342900" marR="0" lvl="0" indent="-3429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Fourth level</a:t>
            </a:r>
          </a:p>
        </p:txBody>
      </p:sp>
    </p:spTree>
    <p:extLst>
      <p:ext uri="{BB962C8B-B14F-4D97-AF65-F5344CB8AC3E}">
        <p14:creationId xmlns:p14="http://schemas.microsoft.com/office/powerpoint/2010/main" val="2809302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529489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39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4015801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441" y="1600201"/>
            <a:ext cx="4951571" cy="4525963"/>
          </a:xfrm>
        </p:spPr>
        <p:txBody>
          <a:bodyPr/>
          <a:lstStyle>
            <a:lvl1pPr>
              <a:defRPr sz="1800"/>
            </a:lvl1pPr>
            <a:lvl2pPr>
              <a:defRPr sz="1600"/>
            </a:lvl2pPr>
            <a:lvl3pPr>
              <a:defRPr sz="1400"/>
            </a:lvl3pPr>
            <a:lvl4pPr>
              <a:defRPr sz="12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Content Placeholder 2"/>
          <p:cNvSpPr>
            <a:spLocks noGrp="1"/>
          </p:cNvSpPr>
          <p:nvPr>
            <p:ph sz="half" idx="10"/>
          </p:nvPr>
        </p:nvSpPr>
        <p:spPr>
          <a:xfrm>
            <a:off x="6273614" y="1600200"/>
            <a:ext cx="5383398" cy="4525963"/>
          </a:xfrm>
        </p:spPr>
        <p:txBody>
          <a:bodyPr/>
          <a:lstStyle>
            <a:lvl1pPr>
              <a:defRPr sz="1800"/>
            </a:lvl1pPr>
            <a:lvl2pPr>
              <a:defRPr sz="1600"/>
            </a:lvl2pPr>
            <a:lvl3pPr>
              <a:defRPr sz="1400"/>
            </a:lvl3pPr>
            <a:lvl4pPr>
              <a:defRPr sz="12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702191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441" y="1535113"/>
            <a:ext cx="5385514" cy="63976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marL="342900" marR="0" indent="-3429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2400"/>
            </a:lvl1pPr>
            <a:lvl2pPr marL="742950" marR="0" indent="-28575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2000"/>
            </a:lvl2pPr>
            <a:lvl3pPr marL="1143000" marR="0"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1800"/>
            </a:lvl3pPr>
            <a:lvl4pPr marL="1371600" marR="0" indent="0" algn="l" defTabSz="914400" rtl="0" eaLnBrk="1" fontAlgn="auto" latinLnBrk="0" hangingPunct="1">
              <a:lnSpc>
                <a:spcPct val="100000"/>
              </a:lnSpc>
              <a:spcBef>
                <a:spcPct val="20000"/>
              </a:spcBef>
              <a:spcAft>
                <a:spcPts val="0"/>
              </a:spcAft>
              <a:buClr>
                <a:srgbClr val="005293"/>
              </a:buClr>
              <a:buSzTx/>
              <a:buFont typeface="Arial" pitchFamily="34" charset="0"/>
              <a:buNone/>
              <a:tabLst/>
              <a:defRPr sz="1600"/>
            </a:lvl4pPr>
            <a:lvl5pPr>
              <a:defRPr sz="1600"/>
            </a:lvl5pPr>
            <a:lvl6pPr>
              <a:defRPr sz="1600"/>
            </a:lvl6pPr>
            <a:lvl7pPr>
              <a:defRPr sz="1600"/>
            </a:lvl7pPr>
            <a:lvl8pPr>
              <a:defRPr sz="1600"/>
            </a:lvl8pPr>
            <a:lvl9pPr>
              <a:defRPr sz="1600"/>
            </a:lvl9pPr>
          </a:lstStyle>
          <a:p>
            <a:pPr marL="342900" marR="0" lvl="0" indent="-3429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Fourth level</a:t>
            </a:r>
          </a:p>
        </p:txBody>
      </p:sp>
      <p:sp>
        <p:nvSpPr>
          <p:cNvPr id="5" name="Text Placeholder 4"/>
          <p:cNvSpPr>
            <a:spLocks noGrp="1"/>
          </p:cNvSpPr>
          <p:nvPr>
            <p:ph type="body" sz="quarter" idx="3"/>
          </p:nvPr>
        </p:nvSpPr>
        <p:spPr>
          <a:xfrm>
            <a:off x="6191754" y="1535113"/>
            <a:ext cx="5387630" cy="63976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marL="342900" marR="0" indent="-3429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2400"/>
            </a:lvl1pPr>
            <a:lvl2pPr marL="742950" marR="0" indent="-28575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2000"/>
            </a:lvl2pPr>
            <a:lvl3pPr marL="1143000" marR="0"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1800"/>
            </a:lvl3pPr>
            <a:lvl4pPr marL="1600200" marR="0"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1600"/>
            </a:lvl4pPr>
            <a:lvl5pPr>
              <a:defRPr sz="1600"/>
            </a:lvl5pPr>
            <a:lvl6pPr>
              <a:defRPr sz="1600"/>
            </a:lvl6pPr>
            <a:lvl7pPr>
              <a:defRPr sz="1600"/>
            </a:lvl7pPr>
            <a:lvl8pPr>
              <a:defRPr sz="1600"/>
            </a:lvl8pPr>
            <a:lvl9pPr>
              <a:defRPr sz="1600"/>
            </a:lvl9pPr>
          </a:lstStyle>
          <a:p>
            <a:pPr marL="342900" marR="0" lvl="0" indent="-3429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Fourth level</a:t>
            </a:r>
          </a:p>
        </p:txBody>
      </p:sp>
    </p:spTree>
    <p:extLst>
      <p:ext uri="{BB962C8B-B14F-4D97-AF65-F5344CB8AC3E}">
        <p14:creationId xmlns:p14="http://schemas.microsoft.com/office/powerpoint/2010/main" val="27569690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439235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379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937111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45202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441" y="1600201"/>
            <a:ext cx="4951571" cy="4525963"/>
          </a:xfrm>
        </p:spPr>
        <p:txBody>
          <a:bodyPr/>
          <a:lstStyle>
            <a:lvl1pPr>
              <a:defRPr sz="1800"/>
            </a:lvl1pPr>
            <a:lvl2pPr>
              <a:defRPr sz="1600"/>
            </a:lvl2pPr>
            <a:lvl3pPr>
              <a:defRPr sz="1400"/>
            </a:lvl3pPr>
            <a:lvl4pPr>
              <a:defRPr sz="12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Content Placeholder 2"/>
          <p:cNvSpPr>
            <a:spLocks noGrp="1"/>
          </p:cNvSpPr>
          <p:nvPr>
            <p:ph sz="half" idx="10"/>
          </p:nvPr>
        </p:nvSpPr>
        <p:spPr>
          <a:xfrm>
            <a:off x="6273614" y="1600200"/>
            <a:ext cx="5383398" cy="4525963"/>
          </a:xfrm>
        </p:spPr>
        <p:txBody>
          <a:bodyPr/>
          <a:lstStyle>
            <a:lvl1pPr>
              <a:defRPr sz="1800"/>
            </a:lvl1pPr>
            <a:lvl2pPr>
              <a:defRPr sz="1600"/>
            </a:lvl2pPr>
            <a:lvl3pPr>
              <a:defRPr sz="1400"/>
            </a:lvl3pPr>
            <a:lvl4pPr>
              <a:defRPr sz="12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441211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441" y="1535113"/>
            <a:ext cx="5385514" cy="63976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marL="342900" marR="0" indent="-3429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2400"/>
            </a:lvl1pPr>
            <a:lvl2pPr marL="742950" marR="0" indent="-28575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2000"/>
            </a:lvl2pPr>
            <a:lvl3pPr marL="1143000" marR="0"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1800"/>
            </a:lvl3pPr>
            <a:lvl4pPr marL="1371600" marR="0" indent="0" algn="l" defTabSz="914400" rtl="0" eaLnBrk="1" fontAlgn="auto" latinLnBrk="0" hangingPunct="1">
              <a:lnSpc>
                <a:spcPct val="100000"/>
              </a:lnSpc>
              <a:spcBef>
                <a:spcPct val="20000"/>
              </a:spcBef>
              <a:spcAft>
                <a:spcPts val="0"/>
              </a:spcAft>
              <a:buClr>
                <a:srgbClr val="005293"/>
              </a:buClr>
              <a:buSzTx/>
              <a:buFont typeface="Arial" pitchFamily="34" charset="0"/>
              <a:buNone/>
              <a:tabLst/>
              <a:defRPr sz="1600"/>
            </a:lvl4pPr>
            <a:lvl5pPr>
              <a:defRPr sz="1600"/>
            </a:lvl5pPr>
            <a:lvl6pPr>
              <a:defRPr sz="1600"/>
            </a:lvl6pPr>
            <a:lvl7pPr>
              <a:defRPr sz="1600"/>
            </a:lvl7pPr>
            <a:lvl8pPr>
              <a:defRPr sz="1600"/>
            </a:lvl8pPr>
            <a:lvl9pPr>
              <a:defRPr sz="1600"/>
            </a:lvl9pPr>
          </a:lstStyle>
          <a:p>
            <a:pPr marL="342900" marR="0" lvl="0" indent="-3429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Fourth level</a:t>
            </a:r>
          </a:p>
        </p:txBody>
      </p:sp>
      <p:sp>
        <p:nvSpPr>
          <p:cNvPr id="5" name="Text Placeholder 4"/>
          <p:cNvSpPr>
            <a:spLocks noGrp="1"/>
          </p:cNvSpPr>
          <p:nvPr>
            <p:ph type="body" sz="quarter" idx="3"/>
          </p:nvPr>
        </p:nvSpPr>
        <p:spPr>
          <a:xfrm>
            <a:off x="6191754" y="1535113"/>
            <a:ext cx="5387630" cy="63976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marL="342900" marR="0" indent="-3429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2400"/>
            </a:lvl1pPr>
            <a:lvl2pPr marL="742950" marR="0" indent="-28575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2000"/>
            </a:lvl2pPr>
            <a:lvl3pPr marL="1143000" marR="0"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1800"/>
            </a:lvl3pPr>
            <a:lvl4pPr marL="1600200" marR="0"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1600"/>
            </a:lvl4pPr>
            <a:lvl5pPr>
              <a:defRPr sz="1600"/>
            </a:lvl5pPr>
            <a:lvl6pPr>
              <a:defRPr sz="1600"/>
            </a:lvl6pPr>
            <a:lvl7pPr>
              <a:defRPr sz="1600"/>
            </a:lvl7pPr>
            <a:lvl8pPr>
              <a:defRPr sz="1600"/>
            </a:lvl8pPr>
            <a:lvl9pPr>
              <a:defRPr sz="1600"/>
            </a:lvl9pPr>
          </a:lstStyle>
          <a:p>
            <a:pPr marL="342900" marR="0" lvl="0" indent="-3429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Fourth level</a:t>
            </a:r>
          </a:p>
        </p:txBody>
      </p:sp>
    </p:spTree>
    <p:extLst>
      <p:ext uri="{BB962C8B-B14F-4D97-AF65-F5344CB8AC3E}">
        <p14:creationId xmlns:p14="http://schemas.microsoft.com/office/powerpoint/2010/main" val="1145673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764624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1075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6842967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441" y="1600201"/>
            <a:ext cx="4951571" cy="4525963"/>
          </a:xfrm>
        </p:spPr>
        <p:txBody>
          <a:bodyPr/>
          <a:lstStyle>
            <a:lvl1pPr>
              <a:defRPr sz="1800"/>
            </a:lvl1pPr>
            <a:lvl2pPr>
              <a:defRPr sz="1600"/>
            </a:lvl2pPr>
            <a:lvl3pPr>
              <a:defRPr sz="1400"/>
            </a:lvl3pPr>
            <a:lvl4pPr>
              <a:defRPr sz="12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Content Placeholder 2"/>
          <p:cNvSpPr>
            <a:spLocks noGrp="1"/>
          </p:cNvSpPr>
          <p:nvPr>
            <p:ph sz="half" idx="10"/>
          </p:nvPr>
        </p:nvSpPr>
        <p:spPr>
          <a:xfrm>
            <a:off x="6273614" y="1600200"/>
            <a:ext cx="5383398" cy="4525963"/>
          </a:xfrm>
        </p:spPr>
        <p:txBody>
          <a:bodyPr/>
          <a:lstStyle>
            <a:lvl1pPr>
              <a:defRPr sz="1800"/>
            </a:lvl1pPr>
            <a:lvl2pPr>
              <a:defRPr sz="1600"/>
            </a:lvl2pPr>
            <a:lvl3pPr>
              <a:defRPr sz="1400"/>
            </a:lvl3pPr>
            <a:lvl4pPr>
              <a:defRPr sz="12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3835390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441" y="1535113"/>
            <a:ext cx="5385514" cy="63976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marL="342900" marR="0" indent="-3429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2400"/>
            </a:lvl1pPr>
            <a:lvl2pPr marL="742950" marR="0" indent="-28575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2000"/>
            </a:lvl2pPr>
            <a:lvl3pPr marL="1143000" marR="0"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1800"/>
            </a:lvl3pPr>
            <a:lvl4pPr marL="1371600" marR="0" indent="0" algn="l" defTabSz="914400" rtl="0" eaLnBrk="1" fontAlgn="auto" latinLnBrk="0" hangingPunct="1">
              <a:lnSpc>
                <a:spcPct val="100000"/>
              </a:lnSpc>
              <a:spcBef>
                <a:spcPct val="20000"/>
              </a:spcBef>
              <a:spcAft>
                <a:spcPts val="0"/>
              </a:spcAft>
              <a:buClr>
                <a:srgbClr val="005293"/>
              </a:buClr>
              <a:buSzTx/>
              <a:buFont typeface="Arial" pitchFamily="34" charset="0"/>
              <a:buNone/>
              <a:tabLst/>
              <a:defRPr sz="1600"/>
            </a:lvl4pPr>
            <a:lvl5pPr>
              <a:defRPr sz="1600"/>
            </a:lvl5pPr>
            <a:lvl6pPr>
              <a:defRPr sz="1600"/>
            </a:lvl6pPr>
            <a:lvl7pPr>
              <a:defRPr sz="1600"/>
            </a:lvl7pPr>
            <a:lvl8pPr>
              <a:defRPr sz="1600"/>
            </a:lvl8pPr>
            <a:lvl9pPr>
              <a:defRPr sz="1600"/>
            </a:lvl9pPr>
          </a:lstStyle>
          <a:p>
            <a:pPr marL="342900" marR="0" lvl="0" indent="-3429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Fourth level</a:t>
            </a:r>
          </a:p>
        </p:txBody>
      </p:sp>
      <p:sp>
        <p:nvSpPr>
          <p:cNvPr id="5" name="Text Placeholder 4"/>
          <p:cNvSpPr>
            <a:spLocks noGrp="1"/>
          </p:cNvSpPr>
          <p:nvPr>
            <p:ph type="body" sz="quarter" idx="3"/>
          </p:nvPr>
        </p:nvSpPr>
        <p:spPr>
          <a:xfrm>
            <a:off x="6191754" y="1535113"/>
            <a:ext cx="5387630" cy="63976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marL="342900" marR="0" indent="-3429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2400"/>
            </a:lvl1pPr>
            <a:lvl2pPr marL="742950" marR="0" indent="-28575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2000"/>
            </a:lvl2pPr>
            <a:lvl3pPr marL="1143000" marR="0"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1800"/>
            </a:lvl3pPr>
            <a:lvl4pPr marL="1600200" marR="0"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1600"/>
            </a:lvl4pPr>
            <a:lvl5pPr>
              <a:defRPr sz="1600"/>
            </a:lvl5pPr>
            <a:lvl6pPr>
              <a:defRPr sz="1600"/>
            </a:lvl6pPr>
            <a:lvl7pPr>
              <a:defRPr sz="1600"/>
            </a:lvl7pPr>
            <a:lvl8pPr>
              <a:defRPr sz="1600"/>
            </a:lvl8pPr>
            <a:lvl9pPr>
              <a:defRPr sz="1600"/>
            </a:lvl9pPr>
          </a:lstStyle>
          <a:p>
            <a:pPr marL="342900" marR="0" lvl="0" indent="-3429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Fourth level</a:t>
            </a:r>
          </a:p>
        </p:txBody>
      </p:sp>
    </p:spTree>
    <p:extLst>
      <p:ext uri="{BB962C8B-B14F-4D97-AF65-F5344CB8AC3E}">
        <p14:creationId xmlns:p14="http://schemas.microsoft.com/office/powerpoint/2010/main" val="2990628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536545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097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441" y="1600201"/>
            <a:ext cx="4951571" cy="4525963"/>
          </a:xfrm>
        </p:spPr>
        <p:txBody>
          <a:bodyPr/>
          <a:lstStyle>
            <a:lvl1pPr>
              <a:defRPr sz="1800"/>
            </a:lvl1pPr>
            <a:lvl2pPr>
              <a:defRPr sz="1600"/>
            </a:lvl2pPr>
            <a:lvl3pPr>
              <a:defRPr sz="1400"/>
            </a:lvl3pPr>
            <a:lvl4pPr>
              <a:defRPr sz="12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Content Placeholder 2"/>
          <p:cNvSpPr>
            <a:spLocks noGrp="1"/>
          </p:cNvSpPr>
          <p:nvPr>
            <p:ph sz="half" idx="10"/>
          </p:nvPr>
        </p:nvSpPr>
        <p:spPr>
          <a:xfrm>
            <a:off x="6273614" y="1600200"/>
            <a:ext cx="5383398" cy="4525963"/>
          </a:xfrm>
        </p:spPr>
        <p:txBody>
          <a:bodyPr/>
          <a:lstStyle>
            <a:lvl1pPr>
              <a:defRPr sz="1800"/>
            </a:lvl1pPr>
            <a:lvl2pPr>
              <a:defRPr sz="1600"/>
            </a:lvl2pPr>
            <a:lvl3pPr>
              <a:defRPr sz="1400"/>
            </a:lvl3pPr>
            <a:lvl4pPr>
              <a:defRPr sz="12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5747072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743886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441" y="1600201"/>
            <a:ext cx="4951571" cy="4525963"/>
          </a:xfrm>
        </p:spPr>
        <p:txBody>
          <a:bodyPr/>
          <a:lstStyle>
            <a:lvl1pPr>
              <a:defRPr sz="1800"/>
            </a:lvl1pPr>
            <a:lvl2pPr>
              <a:defRPr sz="1600"/>
            </a:lvl2pPr>
            <a:lvl3pPr>
              <a:defRPr sz="1400"/>
            </a:lvl3pPr>
            <a:lvl4pPr>
              <a:defRPr sz="12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Content Placeholder 2"/>
          <p:cNvSpPr>
            <a:spLocks noGrp="1"/>
          </p:cNvSpPr>
          <p:nvPr>
            <p:ph sz="half" idx="10"/>
          </p:nvPr>
        </p:nvSpPr>
        <p:spPr>
          <a:xfrm>
            <a:off x="6273614" y="1600200"/>
            <a:ext cx="5383398" cy="4525963"/>
          </a:xfrm>
        </p:spPr>
        <p:txBody>
          <a:bodyPr/>
          <a:lstStyle>
            <a:lvl1pPr>
              <a:defRPr sz="1800"/>
            </a:lvl1pPr>
            <a:lvl2pPr>
              <a:defRPr sz="1600"/>
            </a:lvl2pPr>
            <a:lvl3pPr>
              <a:defRPr sz="1400"/>
            </a:lvl3pPr>
            <a:lvl4pPr>
              <a:defRPr sz="12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40775854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441" y="1535113"/>
            <a:ext cx="5385514" cy="63976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marL="342900" marR="0" indent="-3429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2400"/>
            </a:lvl1pPr>
            <a:lvl2pPr marL="742950" marR="0" indent="-28575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2000"/>
            </a:lvl2pPr>
            <a:lvl3pPr marL="1143000" marR="0"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1800"/>
            </a:lvl3pPr>
            <a:lvl4pPr marL="1371600" marR="0" indent="0" algn="l" defTabSz="914400" rtl="0" eaLnBrk="1" fontAlgn="auto" latinLnBrk="0" hangingPunct="1">
              <a:lnSpc>
                <a:spcPct val="100000"/>
              </a:lnSpc>
              <a:spcBef>
                <a:spcPct val="20000"/>
              </a:spcBef>
              <a:spcAft>
                <a:spcPts val="0"/>
              </a:spcAft>
              <a:buClr>
                <a:srgbClr val="005293"/>
              </a:buClr>
              <a:buSzTx/>
              <a:buFont typeface="Arial" pitchFamily="34" charset="0"/>
              <a:buNone/>
              <a:tabLst/>
              <a:defRPr sz="1600"/>
            </a:lvl4pPr>
            <a:lvl5pPr>
              <a:defRPr sz="1600"/>
            </a:lvl5pPr>
            <a:lvl6pPr>
              <a:defRPr sz="1600"/>
            </a:lvl6pPr>
            <a:lvl7pPr>
              <a:defRPr sz="1600"/>
            </a:lvl7pPr>
            <a:lvl8pPr>
              <a:defRPr sz="1600"/>
            </a:lvl8pPr>
            <a:lvl9pPr>
              <a:defRPr sz="1600"/>
            </a:lvl9pPr>
          </a:lstStyle>
          <a:p>
            <a:pPr marL="342900" marR="0" lvl="0" indent="-3429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Fourth level</a:t>
            </a:r>
          </a:p>
        </p:txBody>
      </p:sp>
      <p:sp>
        <p:nvSpPr>
          <p:cNvPr id="5" name="Text Placeholder 4"/>
          <p:cNvSpPr>
            <a:spLocks noGrp="1"/>
          </p:cNvSpPr>
          <p:nvPr>
            <p:ph type="body" sz="quarter" idx="3"/>
          </p:nvPr>
        </p:nvSpPr>
        <p:spPr>
          <a:xfrm>
            <a:off x="6191754" y="1535113"/>
            <a:ext cx="5387630" cy="63976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marL="342900" marR="0" indent="-3429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2400"/>
            </a:lvl1pPr>
            <a:lvl2pPr marL="742950" marR="0" indent="-28575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2000"/>
            </a:lvl2pPr>
            <a:lvl3pPr marL="1143000" marR="0"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1800"/>
            </a:lvl3pPr>
            <a:lvl4pPr marL="1600200" marR="0"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1600"/>
            </a:lvl4pPr>
            <a:lvl5pPr>
              <a:defRPr sz="1600"/>
            </a:lvl5pPr>
            <a:lvl6pPr>
              <a:defRPr sz="1600"/>
            </a:lvl6pPr>
            <a:lvl7pPr>
              <a:defRPr sz="1600"/>
            </a:lvl7pPr>
            <a:lvl8pPr>
              <a:defRPr sz="1600"/>
            </a:lvl8pPr>
            <a:lvl9pPr>
              <a:defRPr sz="1600"/>
            </a:lvl9pPr>
          </a:lstStyle>
          <a:p>
            <a:pPr marL="342900" marR="0" lvl="0" indent="-3429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Fourth level</a:t>
            </a:r>
          </a:p>
        </p:txBody>
      </p:sp>
    </p:spTree>
    <p:extLst>
      <p:ext uri="{BB962C8B-B14F-4D97-AF65-F5344CB8AC3E}">
        <p14:creationId xmlns:p14="http://schemas.microsoft.com/office/powerpoint/2010/main" val="18783071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2395937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2151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441" y="1535113"/>
            <a:ext cx="5385514" cy="63976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marL="342900" marR="0" indent="-3429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2400"/>
            </a:lvl1pPr>
            <a:lvl2pPr marL="742950" marR="0" indent="-28575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2000"/>
            </a:lvl2pPr>
            <a:lvl3pPr marL="1143000" marR="0"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1800"/>
            </a:lvl3pPr>
            <a:lvl4pPr marL="1371600" marR="0" indent="0" algn="l" defTabSz="914400" rtl="0" eaLnBrk="1" fontAlgn="auto" latinLnBrk="0" hangingPunct="1">
              <a:lnSpc>
                <a:spcPct val="100000"/>
              </a:lnSpc>
              <a:spcBef>
                <a:spcPct val="20000"/>
              </a:spcBef>
              <a:spcAft>
                <a:spcPts val="0"/>
              </a:spcAft>
              <a:buClr>
                <a:srgbClr val="005293"/>
              </a:buClr>
              <a:buSzTx/>
              <a:buFont typeface="Arial" pitchFamily="34" charset="0"/>
              <a:buNone/>
              <a:tabLst/>
              <a:defRPr sz="1600"/>
            </a:lvl4pPr>
            <a:lvl5pPr>
              <a:defRPr sz="1600"/>
            </a:lvl5pPr>
            <a:lvl6pPr>
              <a:defRPr sz="1600"/>
            </a:lvl6pPr>
            <a:lvl7pPr>
              <a:defRPr sz="1600"/>
            </a:lvl7pPr>
            <a:lvl8pPr>
              <a:defRPr sz="1600"/>
            </a:lvl8pPr>
            <a:lvl9pPr>
              <a:defRPr sz="1600"/>
            </a:lvl9pPr>
          </a:lstStyle>
          <a:p>
            <a:pPr marL="342900" marR="0" lvl="0" indent="-3429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Fourth level</a:t>
            </a:r>
          </a:p>
        </p:txBody>
      </p:sp>
      <p:sp>
        <p:nvSpPr>
          <p:cNvPr id="5" name="Text Placeholder 4"/>
          <p:cNvSpPr>
            <a:spLocks noGrp="1"/>
          </p:cNvSpPr>
          <p:nvPr>
            <p:ph type="body" sz="quarter" idx="3"/>
          </p:nvPr>
        </p:nvSpPr>
        <p:spPr>
          <a:xfrm>
            <a:off x="6191754" y="1535113"/>
            <a:ext cx="5387630" cy="63976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marL="342900" marR="0" indent="-3429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2400"/>
            </a:lvl1pPr>
            <a:lvl2pPr marL="742950" marR="0" indent="-28575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2000"/>
            </a:lvl2pPr>
            <a:lvl3pPr marL="1143000" marR="0"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1800"/>
            </a:lvl3pPr>
            <a:lvl4pPr marL="1600200" marR="0"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sz="1600"/>
            </a:lvl4pPr>
            <a:lvl5pPr>
              <a:defRPr sz="1600"/>
            </a:lvl5pPr>
            <a:lvl6pPr>
              <a:defRPr sz="1600"/>
            </a:lvl6pPr>
            <a:lvl7pPr>
              <a:defRPr sz="1600"/>
            </a:lvl7pPr>
            <a:lvl8pPr>
              <a:defRPr sz="1600"/>
            </a:lvl8pPr>
            <a:lvl9pPr>
              <a:defRPr sz="1600"/>
            </a:lvl9pPr>
          </a:lstStyle>
          <a:p>
            <a:pPr marL="342900" marR="0" lvl="0" indent="-3429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
                <a:srgbClr val="005293"/>
              </a:buClr>
              <a:buSzTx/>
              <a:buFont typeface="Arial"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Fourth level</a:t>
            </a:r>
          </a:p>
        </p:txBody>
      </p:sp>
    </p:spTree>
    <p:extLst>
      <p:ext uri="{BB962C8B-B14F-4D97-AF65-F5344CB8AC3E}">
        <p14:creationId xmlns:p14="http://schemas.microsoft.com/office/powerpoint/2010/main" val="740697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501586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973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876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6775" y="2797969"/>
            <a:ext cx="5886146"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8198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812" y="3200400"/>
            <a:ext cx="7008812" cy="533400"/>
          </a:xfrm>
        </p:spPr>
        <p:txBody>
          <a:bodyPr anchor="t">
            <a:normAutofit/>
          </a:bodyPr>
          <a:lstStyle>
            <a:lvl1pPr algn="l">
              <a:defRPr sz="2800"/>
            </a:lvl1pPr>
          </a:lstStyle>
          <a:p>
            <a:r>
              <a:rPr lang="en-US" dirty="0" smtClean="0"/>
              <a:t>Click to edit Master title style</a:t>
            </a:r>
            <a:endParaRPr lang="en-US" dirty="0"/>
          </a:p>
        </p:txBody>
      </p:sp>
      <p:sp>
        <p:nvSpPr>
          <p:cNvPr id="3" name="Subtitle 2"/>
          <p:cNvSpPr>
            <a:spLocks noGrp="1"/>
          </p:cNvSpPr>
          <p:nvPr>
            <p:ph type="subTitle" idx="1"/>
          </p:nvPr>
        </p:nvSpPr>
        <p:spPr>
          <a:xfrm>
            <a:off x="912813" y="3810000"/>
            <a:ext cx="7010400" cy="609600"/>
          </a:xfrm>
        </p:spPr>
        <p:txBody>
          <a:bodyPr>
            <a:normAutofit/>
          </a:bodyPr>
          <a:lstStyle>
            <a:lvl1pPr marL="285750" indent="-285750" algn="l">
              <a:buFont typeface="Arial" pitchFamily="34" charset="0"/>
              <a:buChar char="•"/>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961718303"/>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theme" Target="../theme/theme2.xml"/><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theme" Target="../theme/theme5.xml"/><Relationship Id="rId7" Type="http://schemas.openxmlformats.org/officeDocument/2006/relationships/image" Target="../media/image2.png"/><Relationship Id="rId1" Type="http://schemas.openxmlformats.org/officeDocument/2006/relationships/slideLayout" Target="../slideLayouts/slideLayout10.xml"/><Relationship Id="rId2"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theme" Target="../theme/theme6.xml"/><Relationship Id="rId7" Type="http://schemas.openxmlformats.org/officeDocument/2006/relationships/image" Target="../media/image2.png"/><Relationship Id="rId1" Type="http://schemas.openxmlformats.org/officeDocument/2006/relationships/slideLayout" Target="../slideLayouts/slideLayout15.xml"/><Relationship Id="rId2"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theme" Target="../theme/theme7.xml"/><Relationship Id="rId7" Type="http://schemas.openxmlformats.org/officeDocument/2006/relationships/image" Target="../media/image2.png"/><Relationship Id="rId1" Type="http://schemas.openxmlformats.org/officeDocument/2006/relationships/slideLayout" Target="../slideLayouts/slideLayout20.xml"/><Relationship Id="rId2" Type="http://schemas.openxmlformats.org/officeDocument/2006/relationships/slideLayout" Target="../slideLayouts/slideLayout2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theme" Target="../theme/theme8.xml"/><Relationship Id="rId7" Type="http://schemas.openxmlformats.org/officeDocument/2006/relationships/image" Target="../media/image2.png"/><Relationship Id="rId1" Type="http://schemas.openxmlformats.org/officeDocument/2006/relationships/slideLayout" Target="../slideLayouts/slideLayout25.xml"/><Relationship Id="rId2" Type="http://schemas.openxmlformats.org/officeDocument/2006/relationships/slideLayout" Target="../slideLayouts/slideLayout2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theme" Target="../theme/theme9.xml"/><Relationship Id="rId7" Type="http://schemas.openxmlformats.org/officeDocument/2006/relationships/image" Target="../media/image2.png"/><Relationship Id="rId1" Type="http://schemas.openxmlformats.org/officeDocument/2006/relationships/slideLayout" Target="../slideLayouts/slideLayout30.xml"/><Relationship Id="rId2"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74074" y="2209800"/>
            <a:ext cx="5029200" cy="1143000"/>
          </a:xfrm>
          <a:prstGeom prst="rect">
            <a:avLst/>
          </a:prstGeom>
        </p:spPr>
        <p:txBody>
          <a:bodyPr vert="horz" lIns="91440" tIns="45720" rIns="91440" bIns="45720" rtlCol="0" anchor="ctr">
            <a:noAutofit/>
          </a:bodyPr>
          <a:lstStyle/>
          <a:p>
            <a:r>
              <a:rPr lang="en-US" dirty="0" smtClean="0"/>
              <a:t>Title</a:t>
            </a:r>
            <a:endParaRPr lang="en-US" dirty="0"/>
          </a:p>
        </p:txBody>
      </p:sp>
      <p:sp>
        <p:nvSpPr>
          <p:cNvPr id="3" name="Text Placeholder 2"/>
          <p:cNvSpPr>
            <a:spLocks noGrp="1"/>
          </p:cNvSpPr>
          <p:nvPr>
            <p:ph type="body" idx="1"/>
          </p:nvPr>
        </p:nvSpPr>
        <p:spPr>
          <a:xfrm>
            <a:off x="2970213" y="4541837"/>
            <a:ext cx="4876799" cy="715963"/>
          </a:xfrm>
          <a:prstGeom prst="rect">
            <a:avLst/>
          </a:prstGeom>
        </p:spPr>
        <p:txBody>
          <a:bodyPr vert="horz" lIns="91440" tIns="45720" rIns="91440" bIns="45720" rtlCol="0">
            <a:normAutofit/>
          </a:bodyPr>
          <a:lstStyle/>
          <a:p>
            <a:pPr lvl="0"/>
            <a:r>
              <a:rPr lang="en-US" dirty="0" smtClean="0"/>
              <a:t>Text</a:t>
            </a:r>
          </a:p>
        </p:txBody>
      </p:sp>
      <p:sp>
        <p:nvSpPr>
          <p:cNvPr id="9" name="Subtitle 4"/>
          <p:cNvSpPr txBox="1">
            <a:spLocks/>
          </p:cNvSpPr>
          <p:nvPr/>
        </p:nvSpPr>
        <p:spPr bwMode="gray">
          <a:xfrm>
            <a:off x="2974074" y="3399535"/>
            <a:ext cx="8471233" cy="1084375"/>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lvl1pPr marL="0" indent="0" algn="l" defTabSz="914400" rtl="0" eaLnBrk="1" latinLnBrk="0" hangingPunct="1">
              <a:lnSpc>
                <a:spcPct val="95000"/>
              </a:lnSpc>
              <a:spcBef>
                <a:spcPct val="20000"/>
              </a:spcBef>
              <a:buClr>
                <a:schemeClr val="accent1"/>
              </a:buClr>
              <a:buFontTx/>
              <a:buNone/>
              <a:defRPr lang="en-US" sz="1800" kern="1200" baseline="0">
                <a:solidFill>
                  <a:schemeClr val="tx1"/>
                </a:solidFill>
                <a:latin typeface="+mn-lt"/>
                <a:ea typeface="+mn-ea"/>
                <a:cs typeface="+mn-cs"/>
              </a:defRPr>
            </a:lvl1pPr>
            <a:lvl2pPr marL="742950" indent="-285750" algn="l" defTabSz="914400" rtl="0" eaLnBrk="1" latinLnBrk="0" hangingPunct="1">
              <a:spcBef>
                <a:spcPct val="20000"/>
              </a:spcBef>
              <a:buClr>
                <a:schemeClr val="accent1"/>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Clr>
                <a:srgbClr val="005293"/>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Clr>
                <a:srgbClr val="00599F"/>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rgbClr val="00599F"/>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rgbClr val="00599F"/>
              </a:buClr>
              <a:buFont typeface="Arial" pitchFamily="34" charset="0"/>
              <a:buChar char="−"/>
              <a:defRPr sz="1600" kern="1200">
                <a:solidFill>
                  <a:schemeClr val="tx1"/>
                </a:solidFill>
                <a:latin typeface="+mn-lt"/>
                <a:ea typeface="+mn-ea"/>
                <a:cs typeface="+mn-cs"/>
              </a:defRPr>
            </a:lvl8pPr>
            <a:lvl9pPr marL="3943350" indent="-285750" algn="l" defTabSz="914400" rtl="0" eaLnBrk="1" latinLnBrk="0" hangingPunct="1">
              <a:spcBef>
                <a:spcPct val="20000"/>
              </a:spcBef>
              <a:buClr>
                <a:srgbClr val="00599F"/>
              </a:buClr>
              <a:buFont typeface="Arial"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ct val="20000"/>
              </a:spcBef>
              <a:spcAft>
                <a:spcPts val="0"/>
              </a:spcAft>
              <a:buClr>
                <a:srgbClr val="005293"/>
              </a:buClr>
              <a:buSzTx/>
              <a:buFontTx/>
              <a:buNone/>
              <a:tabLst/>
              <a:defRPr/>
            </a:pPr>
            <a:r>
              <a:rPr kumimoji="0" lang="en-US" sz="2000" b="0" i="0" u="none" strike="noStrike" kern="1200" cap="none" spc="0" normalizeH="0" baseline="0" noProof="0" dirty="0" smtClean="0">
                <a:ln>
                  <a:noFill/>
                </a:ln>
                <a:solidFill>
                  <a:sysClr val="windowText" lastClr="000000"/>
                </a:solidFill>
                <a:effectLst/>
                <a:uLnTx/>
                <a:uFillTx/>
                <a:latin typeface="Arial"/>
                <a:ea typeface="+mn-ea"/>
                <a:cs typeface="+mn-cs"/>
              </a:rPr>
              <a:t>Miranda Austin</a:t>
            </a:r>
          </a:p>
          <a:p>
            <a:pPr marL="0" marR="0" lvl="0" indent="0" algn="l" defTabSz="914400" rtl="0" eaLnBrk="1" fontAlgn="auto" latinLnBrk="0" hangingPunct="1">
              <a:lnSpc>
                <a:spcPct val="95000"/>
              </a:lnSpc>
              <a:spcBef>
                <a:spcPct val="20000"/>
              </a:spcBef>
              <a:spcAft>
                <a:spcPts val="0"/>
              </a:spcAft>
              <a:buClr>
                <a:srgbClr val="005293"/>
              </a:buClr>
              <a:buSzTx/>
              <a:buFontTx/>
              <a:buNone/>
              <a:tabLst/>
              <a:defRPr/>
            </a:pPr>
            <a:r>
              <a:rPr kumimoji="0" lang="en-US" sz="2000" b="0" i="0" u="none" strike="noStrike" kern="1200" cap="none" spc="0" normalizeH="0" baseline="0" noProof="0" dirty="0" smtClean="0">
                <a:ln>
                  <a:noFill/>
                </a:ln>
                <a:solidFill>
                  <a:sysClr val="windowText" lastClr="000000"/>
                </a:solidFill>
                <a:effectLst/>
                <a:uLnTx/>
                <a:uFillTx/>
                <a:latin typeface="Arial"/>
                <a:ea typeface="+mn-ea"/>
                <a:cs typeface="+mn-cs"/>
              </a:rPr>
              <a:t>Manager, Workforce Productivity </a:t>
            </a:r>
          </a:p>
          <a:p>
            <a:pPr marL="0" marR="0" lvl="0" indent="0" algn="l" defTabSz="914400" rtl="0" eaLnBrk="1" fontAlgn="auto" latinLnBrk="0" hangingPunct="1">
              <a:lnSpc>
                <a:spcPct val="95000"/>
              </a:lnSpc>
              <a:spcBef>
                <a:spcPct val="20000"/>
              </a:spcBef>
              <a:spcAft>
                <a:spcPts val="0"/>
              </a:spcAft>
              <a:buClr>
                <a:srgbClr val="005293"/>
              </a:buClr>
              <a:buSzTx/>
              <a:buFontTx/>
              <a:buNone/>
              <a:tabLst/>
              <a:defRPr/>
            </a:pPr>
            <a:r>
              <a:rPr kumimoji="0" lang="en-US" sz="2000" b="0" i="0" u="none" strike="noStrike" kern="1200" cap="none" spc="0" normalizeH="0" baseline="0" noProof="0" dirty="0" smtClean="0">
                <a:ln>
                  <a:noFill/>
                </a:ln>
                <a:solidFill>
                  <a:sysClr val="windowText" lastClr="000000"/>
                </a:solidFill>
                <a:effectLst/>
                <a:uLnTx/>
                <a:uFillTx/>
                <a:latin typeface="Arial"/>
                <a:ea typeface="+mn-ea"/>
                <a:cs typeface="+mn-cs"/>
              </a:rPr>
              <a:t>Information Technology</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403" y="633413"/>
            <a:ext cx="1066009" cy="553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 descr=".&#10;Corning Restricted                .&#10;          ."/>
          <p:cNvSpPr txBox="1"/>
          <p:nvPr/>
        </p:nvSpPr>
        <p:spPr>
          <a:xfrm>
            <a:off x="0" y="6443980"/>
            <a:ext cx="12188825" cy="446276"/>
          </a:xfrm>
          <a:prstGeom prst="rect">
            <a:avLst/>
          </a:prstGeom>
          <a:noFill/>
        </p:spPr>
        <p:txBody>
          <a:bodyPr vert="horz" rtlCol="0">
            <a:spAutoFit/>
          </a:bodyPr>
          <a:lstStyle/>
          <a:p>
            <a:pPr algn="r"/>
            <a:r>
              <a:rPr lang="en-US" sz="600" b="0" i="0" u="none" baseline="0" smtClean="0">
                <a:solidFill>
                  <a:srgbClr val="FFFFFF"/>
                </a:solidFill>
                <a:latin typeface="arial" panose="020B0604020202020204" pitchFamily="34" charset="0"/>
              </a:rPr>
              <a:t>.</a:t>
            </a:r>
          </a:p>
          <a:p>
            <a:pPr algn="r"/>
            <a:r>
              <a:rPr lang="en-US" sz="1100" b="0" i="0" u="none" baseline="0" smtClean="0">
                <a:solidFill>
                  <a:srgbClr val="000000"/>
                </a:solidFill>
                <a:latin typeface="arial" panose="020B0604020202020204" pitchFamily="34" charset="0"/>
              </a:rPr>
              <a:t>Corning Restricted                </a:t>
            </a:r>
            <a:r>
              <a:rPr lang="en-US" sz="600" b="0" i="0" u="none" baseline="0" smtClean="0">
                <a:solidFill>
                  <a:srgbClr val="FFFFFF"/>
                </a:solidFill>
                <a:latin typeface="arial" panose="020B0604020202020204" pitchFamily="34" charset="0"/>
              </a:rPr>
              <a:t>.</a:t>
            </a:r>
          </a:p>
          <a:p>
            <a:pPr algn="r"/>
            <a:r>
              <a:rPr lang="en-US" sz="600" b="0" i="0" u="none" baseline="0" smtClean="0">
                <a:solidFill>
                  <a:srgbClr val="FFFFFF"/>
                </a:solidFill>
                <a:latin typeface="arial" panose="020B0604020202020204" pitchFamily="34" charset="0"/>
              </a:rPr>
              <a:t>          .</a:t>
            </a:r>
            <a:endParaRPr lang="en-US" sz="600" b="0" i="0" u="none" baseline="0">
              <a:solidFill>
                <a:srgbClr val="FFFFFF"/>
              </a:solidFill>
              <a:latin typeface="arial" panose="020B0604020202020204" pitchFamily="34" charset="0"/>
            </a:endParaRPr>
          </a:p>
        </p:txBody>
      </p:sp>
    </p:spTree>
    <p:extLst>
      <p:ext uri="{BB962C8B-B14F-4D97-AF65-F5344CB8AC3E}">
        <p14:creationId xmlns:p14="http://schemas.microsoft.com/office/powerpoint/2010/main" val="791701938"/>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spcBef>
          <a:spcPct val="20000"/>
        </a:spcBef>
        <a:buClr>
          <a:srgbClr val="005293"/>
        </a:buClr>
        <a:buFont typeface="Arial" pitchFamily="34" charset="0"/>
        <a:buNone/>
        <a:defRPr sz="1800" kern="1200">
          <a:solidFill>
            <a:schemeClr val="tx1"/>
          </a:solidFill>
          <a:latin typeface="+mn-lt"/>
          <a:ea typeface="+mn-ea"/>
          <a:cs typeface="+mn-cs"/>
        </a:defRPr>
      </a:lvl1pPr>
      <a:lvl2pPr marL="742950" indent="-285750" algn="l" defTabSz="914400" rtl="0" eaLnBrk="1" latinLnBrk="0" hangingPunct="1">
        <a:spcBef>
          <a:spcPct val="20000"/>
        </a:spcBef>
        <a:buClr>
          <a:srgbClr val="005293"/>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5293"/>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5293"/>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65812" y="380999"/>
            <a:ext cx="6018295" cy="609601"/>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04721" y="1600201"/>
            <a:ext cx="11579386"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345" y="6474349"/>
            <a:ext cx="1364419" cy="365760"/>
          </a:xfrm>
          <a:prstGeom prst="rect">
            <a:avLst/>
          </a:prstGeom>
        </p:spPr>
      </p:pic>
      <p:sp>
        <p:nvSpPr>
          <p:cNvPr id="14" name="TextBox 13"/>
          <p:cNvSpPr txBox="1"/>
          <p:nvPr/>
        </p:nvSpPr>
        <p:spPr>
          <a:xfrm>
            <a:off x="1890875" y="6528993"/>
            <a:ext cx="4124870" cy="261611"/>
          </a:xfrm>
          <a:prstGeom prst="rect">
            <a:avLst/>
          </a:prstGeom>
        </p:spPr>
        <p:txBody>
          <a:bodyPr vert="horz" lIns="0" tIns="60949" rIns="0" bIns="60949"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srgbClr val="000000"/>
                </a:solidFill>
                <a:effectLst/>
                <a:uLnTx/>
                <a:uFillTx/>
                <a:latin typeface="Arial"/>
                <a:ea typeface="+mn-ea"/>
                <a:cs typeface="+mn-cs"/>
              </a:rPr>
              <a:t>Information Technology</a:t>
            </a: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15" name="Straight Connector 14"/>
          <p:cNvCxnSpPr/>
          <p:nvPr/>
        </p:nvCxnSpPr>
        <p:spPr>
          <a:xfrm>
            <a:off x="1723698" y="6591217"/>
            <a:ext cx="0" cy="137160"/>
          </a:xfrm>
          <a:prstGeom prst="line">
            <a:avLst/>
          </a:prstGeom>
          <a:noFill/>
          <a:ln w="12700" cap="flat" cmpd="sng" algn="ctr">
            <a:solidFill>
              <a:sysClr val="windowText" lastClr="000000"/>
            </a:solidFill>
            <a:prstDash val="solid"/>
          </a:ln>
          <a:effectLst/>
        </p:spPr>
      </p:cxnSp>
      <p:sp>
        <p:nvSpPr>
          <p:cNvPr id="17" name="TextBox 16"/>
          <p:cNvSpPr txBox="1"/>
          <p:nvPr/>
        </p:nvSpPr>
        <p:spPr>
          <a:xfrm>
            <a:off x="11266970" y="6528993"/>
            <a:ext cx="617137" cy="261611"/>
          </a:xfrm>
          <a:prstGeom prst="rect">
            <a:avLst/>
          </a:prstGeom>
        </p:spPr>
        <p:txBody>
          <a:bodyPr vert="horz" lIns="0" tIns="60949" rIns="0" bIns="60949" rtlCol="0" anchor="ctr"/>
          <a:lstStyle/>
          <a:p>
            <a:pPr marL="0" marR="0" lvl="0" indent="0" algn="r" defTabSz="1218987" rtl="0" eaLnBrk="1" fontAlgn="auto" latinLnBrk="0" hangingPunct="1">
              <a:lnSpc>
                <a:spcPct val="100000"/>
              </a:lnSpc>
              <a:spcBef>
                <a:spcPts val="0"/>
              </a:spcBef>
              <a:spcAft>
                <a:spcPts val="0"/>
              </a:spcAft>
              <a:buClrTx/>
              <a:buSzTx/>
              <a:buFontTx/>
              <a:buNone/>
              <a:tabLst/>
              <a:defRPr/>
            </a:pPr>
            <a:fld id="{6BD60253-A662-F240-BA74-86737CD619AE}" type="slidenum">
              <a:rPr kumimoji="0" lang="en-US" sz="15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18" name="Straight Connector 17"/>
          <p:cNvCxnSpPr/>
          <p:nvPr/>
        </p:nvCxnSpPr>
        <p:spPr>
          <a:xfrm>
            <a:off x="11580812" y="6591217"/>
            <a:ext cx="0" cy="137160"/>
          </a:xfrm>
          <a:prstGeom prst="line">
            <a:avLst/>
          </a:prstGeom>
          <a:noFill/>
          <a:ln w="12700" cap="flat" cmpd="sng" algn="ctr">
            <a:solidFill>
              <a:sysClr val="windowText" lastClr="000000"/>
            </a:solidFill>
            <a:prstDash val="solid"/>
          </a:ln>
          <a:effectLst/>
        </p:spPr>
      </p:cxnSp>
      <p:cxnSp>
        <p:nvCxnSpPr>
          <p:cNvPr id="19" name="Straight Connector 18"/>
          <p:cNvCxnSpPr/>
          <p:nvPr/>
        </p:nvCxnSpPr>
        <p:spPr>
          <a:xfrm>
            <a:off x="304721" y="1137355"/>
            <a:ext cx="11579384" cy="0"/>
          </a:xfrm>
          <a:prstGeom prst="line">
            <a:avLst/>
          </a:prstGeom>
          <a:noFill/>
          <a:ln w="9525" cap="flat" cmpd="sng" algn="ctr">
            <a:solidFill>
              <a:srgbClr val="005293"/>
            </a:solidFill>
            <a:prstDash val="solid"/>
          </a:ln>
          <a:effectLst/>
        </p:spPr>
      </p:cxnSp>
      <p:sp>
        <p:nvSpPr>
          <p:cNvPr id="4" name="fr" descr=".&#10;Corning Restricted                .&#10;          ."/>
          <p:cNvSpPr txBox="1"/>
          <p:nvPr/>
        </p:nvSpPr>
        <p:spPr>
          <a:xfrm>
            <a:off x="0" y="6443980"/>
            <a:ext cx="12188825" cy="446276"/>
          </a:xfrm>
          <a:prstGeom prst="rect">
            <a:avLst/>
          </a:prstGeom>
          <a:noFill/>
        </p:spPr>
        <p:txBody>
          <a:bodyPr vert="horz" rtlCol="0">
            <a:spAutoFit/>
          </a:bodyPr>
          <a:lstStyle/>
          <a:p>
            <a:pPr algn="r"/>
            <a:r>
              <a:rPr lang="en-US" sz="600" b="0" i="0" u="none" baseline="0" smtClean="0">
                <a:solidFill>
                  <a:srgbClr val="FFFFFF"/>
                </a:solidFill>
                <a:latin typeface="arial" panose="020B0604020202020204" pitchFamily="34" charset="0"/>
              </a:rPr>
              <a:t>.</a:t>
            </a:r>
          </a:p>
          <a:p>
            <a:pPr algn="r"/>
            <a:r>
              <a:rPr lang="en-US" sz="1100" b="0" i="0" u="none" baseline="0" smtClean="0">
                <a:solidFill>
                  <a:srgbClr val="000000"/>
                </a:solidFill>
                <a:latin typeface="arial" panose="020B0604020202020204" pitchFamily="34" charset="0"/>
              </a:rPr>
              <a:t>Corning Restricted                </a:t>
            </a:r>
            <a:r>
              <a:rPr lang="en-US" sz="600" b="0" i="0" u="none" baseline="0" smtClean="0">
                <a:solidFill>
                  <a:srgbClr val="FFFFFF"/>
                </a:solidFill>
                <a:latin typeface="arial" panose="020B0604020202020204" pitchFamily="34" charset="0"/>
              </a:rPr>
              <a:t>.</a:t>
            </a:r>
          </a:p>
          <a:p>
            <a:pPr algn="r"/>
            <a:r>
              <a:rPr lang="en-US" sz="600" b="0" i="0" u="none" baseline="0" smtClean="0">
                <a:solidFill>
                  <a:srgbClr val="FFFFFF"/>
                </a:solidFill>
                <a:latin typeface="arial" panose="020B0604020202020204" pitchFamily="34" charset="0"/>
              </a:rPr>
              <a:t>          .</a:t>
            </a:r>
            <a:endParaRPr lang="en-US" sz="600" b="0" i="0" u="none" baseline="0" dirty="0">
              <a:solidFill>
                <a:srgbClr val="FFFFFF"/>
              </a:solidFill>
              <a:latin typeface="arial" panose="020B0604020202020204" pitchFamily="34" charset="0"/>
            </a:endParaRPr>
          </a:p>
        </p:txBody>
      </p:sp>
    </p:spTree>
    <p:extLst>
      <p:ext uri="{BB962C8B-B14F-4D97-AF65-F5344CB8AC3E}">
        <p14:creationId xmlns:p14="http://schemas.microsoft.com/office/powerpoint/2010/main" val="4058310412"/>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Lst>
  <p:txStyles>
    <p:titleStyle>
      <a:lvl1pPr algn="l" defTabSz="914400" rtl="0" eaLnBrk="1" latinLnBrk="0" hangingPunct="1">
        <a:spcBef>
          <a:spcPct val="0"/>
        </a:spcBef>
        <a:buNone/>
        <a:defRPr sz="2600" b="1" kern="1200">
          <a:solidFill>
            <a:srgbClr val="005293"/>
          </a:solidFill>
          <a:latin typeface="+mj-lt"/>
          <a:ea typeface="+mj-ea"/>
          <a:cs typeface="+mj-cs"/>
        </a:defRPr>
      </a:lvl1pPr>
    </p:titleStyle>
    <p:bodyStyle>
      <a:lvl1pPr marL="342900" indent="-342900" algn="l" defTabSz="914400" rtl="0" eaLnBrk="1" latinLnBrk="0" hangingPunct="1">
        <a:spcBef>
          <a:spcPct val="20000"/>
        </a:spcBef>
        <a:buClr>
          <a:srgbClr val="005293"/>
        </a:buClr>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Clr>
          <a:srgbClr val="005293"/>
        </a:buClr>
        <a:buFont typeface="Arial"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Clr>
          <a:srgbClr val="005293"/>
        </a:buClr>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Clr>
          <a:srgbClr val="005293"/>
        </a:buClr>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Clr>
          <a:srgbClr val="005293"/>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69625"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10969625"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609600" y="6356350"/>
            <a:ext cx="284321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4798FC-2BC0-4BEC-89D3-17B932B11C96}" type="datetimeFigureOut">
              <a:rPr lang="en-US" smtClean="0"/>
              <a:t>10/6/16</a:t>
            </a:fld>
            <a:endParaRPr lang="en-US"/>
          </a:p>
        </p:txBody>
      </p:sp>
      <p:sp>
        <p:nvSpPr>
          <p:cNvPr id="5" name="Footer Placeholder 4"/>
          <p:cNvSpPr>
            <a:spLocks noGrp="1"/>
          </p:cNvSpPr>
          <p:nvPr>
            <p:ph type="ftr" sz="quarter" idx="3"/>
          </p:nvPr>
        </p:nvSpPr>
        <p:spPr>
          <a:xfrm>
            <a:off x="4164013"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966200" y="6492875"/>
            <a:ext cx="28432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93100B-B43B-41CA-AB11-63CF7A766E4A}" type="slidenum">
              <a:rPr lang="en-US" smtClean="0"/>
              <a:t>‹#›</a:t>
            </a:fld>
            <a:endParaRPr lang="en-US"/>
          </a:p>
        </p:txBody>
      </p:sp>
      <p:sp>
        <p:nvSpPr>
          <p:cNvPr id="7" name="fr" descr=".&#10;Corning Restricted                .&#10;          ."/>
          <p:cNvSpPr txBox="1"/>
          <p:nvPr/>
        </p:nvSpPr>
        <p:spPr>
          <a:xfrm>
            <a:off x="0" y="6443980"/>
            <a:ext cx="12188825" cy="446276"/>
          </a:xfrm>
          <a:prstGeom prst="rect">
            <a:avLst/>
          </a:prstGeom>
          <a:noFill/>
        </p:spPr>
        <p:txBody>
          <a:bodyPr vert="horz" rtlCol="0">
            <a:spAutoFit/>
          </a:bodyPr>
          <a:lstStyle/>
          <a:p>
            <a:pPr algn="r"/>
            <a:r>
              <a:rPr lang="en-US" sz="600" b="0" i="0" u="none" baseline="0" smtClean="0">
                <a:solidFill>
                  <a:srgbClr val="FFFFFF"/>
                </a:solidFill>
                <a:latin typeface="arial" panose="020B0604020202020204" pitchFamily="34" charset="0"/>
              </a:rPr>
              <a:t>.</a:t>
            </a:r>
          </a:p>
          <a:p>
            <a:pPr algn="r"/>
            <a:r>
              <a:rPr lang="en-US" sz="1100" b="0" i="0" u="none" baseline="0" smtClean="0">
                <a:solidFill>
                  <a:srgbClr val="000000"/>
                </a:solidFill>
                <a:latin typeface="arial" panose="020B0604020202020204" pitchFamily="34" charset="0"/>
              </a:rPr>
              <a:t>Corning Restricted                </a:t>
            </a:r>
            <a:r>
              <a:rPr lang="en-US" sz="600" b="0" i="0" u="none" baseline="0" smtClean="0">
                <a:solidFill>
                  <a:srgbClr val="FFFFFF"/>
                </a:solidFill>
                <a:latin typeface="arial" panose="020B0604020202020204" pitchFamily="34" charset="0"/>
              </a:rPr>
              <a:t>.</a:t>
            </a:r>
          </a:p>
          <a:p>
            <a:pPr algn="r"/>
            <a:r>
              <a:rPr lang="en-US" sz="600" b="0" i="0" u="none" baseline="0" smtClean="0">
                <a:solidFill>
                  <a:srgbClr val="FFFFFF"/>
                </a:solidFill>
                <a:latin typeface="arial" panose="020B0604020202020204" pitchFamily="34" charset="0"/>
              </a:rPr>
              <a:t>          .</a:t>
            </a:r>
            <a:endParaRPr lang="en-US" sz="600" b="0" i="0" u="none" baseline="0" dirty="0">
              <a:solidFill>
                <a:srgbClr val="FFFFFF"/>
              </a:solidFill>
              <a:latin typeface="arial" panose="020B0604020202020204" pitchFamily="34" charset="0"/>
            </a:endParaRPr>
          </a:p>
        </p:txBody>
      </p:sp>
    </p:spTree>
    <p:extLst>
      <p:ext uri="{BB962C8B-B14F-4D97-AF65-F5344CB8AC3E}">
        <p14:creationId xmlns:p14="http://schemas.microsoft.com/office/powerpoint/2010/main" val="2374469361"/>
      </p:ext>
    </p:extLst>
  </p:cSld>
  <p:clrMap bg1="lt1" tx1="dk1" bg2="lt2" tx2="dk2" accent1="accent1" accent2="accent2" accent3="accent3" accent4="accent4" accent5="accent5" accent6="accent6" hlink="hlink" folHlink="folHlink"/>
  <p:sldLayoutIdLst>
    <p:sldLayoutId id="2147483660" r:id="rId1"/>
    <p:sldLayoutId id="2147483659"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005293"/>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5293"/>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5293"/>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5293"/>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0412" y="2930752"/>
            <a:ext cx="6323012" cy="487362"/>
          </a:xfrm>
          <a:prstGeom prst="rect">
            <a:avLst/>
          </a:prstGeom>
        </p:spPr>
        <p:txBody>
          <a:bodyPr vert="horz" lIns="91440" tIns="45720" rIns="91440" bIns="4572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60412" y="3461657"/>
            <a:ext cx="6323012" cy="457199"/>
          </a:xfrm>
          <a:prstGeom prst="rect">
            <a:avLst/>
          </a:prstGeom>
        </p:spPr>
        <p:txBody>
          <a:bodyPr vert="horz" lIns="91440" tIns="45720" rIns="91440" bIns="45720" rtlCol="0">
            <a:normAutofit/>
          </a:bodyPr>
          <a:lstStyle/>
          <a:p>
            <a:pPr lvl="0"/>
            <a:r>
              <a:rPr lang="en-US" dirty="0" smtClean="0"/>
              <a:t>Click to edit Master text styles</a:t>
            </a:r>
          </a:p>
        </p:txBody>
      </p:sp>
      <p:sp>
        <p:nvSpPr>
          <p:cNvPr id="4" name="fr" descr=".&#10;Corning Restricted                .&#10;          ."/>
          <p:cNvSpPr txBox="1"/>
          <p:nvPr/>
        </p:nvSpPr>
        <p:spPr>
          <a:xfrm>
            <a:off x="0" y="6443980"/>
            <a:ext cx="12188825" cy="446276"/>
          </a:xfrm>
          <a:prstGeom prst="rect">
            <a:avLst/>
          </a:prstGeom>
          <a:noFill/>
        </p:spPr>
        <p:txBody>
          <a:bodyPr vert="horz" rtlCol="0">
            <a:spAutoFit/>
          </a:bodyPr>
          <a:lstStyle/>
          <a:p>
            <a:pPr algn="r"/>
            <a:r>
              <a:rPr lang="en-US" sz="600" b="0" i="0" u="none" baseline="0" smtClean="0">
                <a:solidFill>
                  <a:srgbClr val="FFFFFF"/>
                </a:solidFill>
                <a:latin typeface="arial" panose="020B0604020202020204" pitchFamily="34" charset="0"/>
              </a:rPr>
              <a:t>.</a:t>
            </a:r>
          </a:p>
          <a:p>
            <a:pPr algn="r"/>
            <a:r>
              <a:rPr lang="en-US" sz="1100" b="0" i="0" u="none" baseline="0" smtClean="0">
                <a:solidFill>
                  <a:srgbClr val="000000"/>
                </a:solidFill>
                <a:latin typeface="arial" panose="020B0604020202020204" pitchFamily="34" charset="0"/>
              </a:rPr>
              <a:t>Corning Restricted                </a:t>
            </a:r>
            <a:r>
              <a:rPr lang="en-US" sz="600" b="0" i="0" u="none" baseline="0" smtClean="0">
                <a:solidFill>
                  <a:srgbClr val="FFFFFF"/>
                </a:solidFill>
                <a:latin typeface="arial" panose="020B0604020202020204" pitchFamily="34" charset="0"/>
              </a:rPr>
              <a:t>.</a:t>
            </a:r>
          </a:p>
          <a:p>
            <a:pPr algn="r"/>
            <a:r>
              <a:rPr lang="en-US" sz="600" b="0" i="0" u="none" baseline="0" smtClean="0">
                <a:solidFill>
                  <a:srgbClr val="FFFFFF"/>
                </a:solidFill>
                <a:latin typeface="arial" panose="020B0604020202020204" pitchFamily="34" charset="0"/>
              </a:rPr>
              <a:t>          .</a:t>
            </a:r>
            <a:endParaRPr lang="en-US" sz="600" b="0" i="0" u="none" baseline="0">
              <a:solidFill>
                <a:srgbClr val="FFFFFF"/>
              </a:solidFill>
              <a:latin typeface="arial" panose="020B0604020202020204" pitchFamily="34" charset="0"/>
            </a:endParaRPr>
          </a:p>
        </p:txBody>
      </p:sp>
    </p:spTree>
    <p:extLst>
      <p:ext uri="{BB962C8B-B14F-4D97-AF65-F5344CB8AC3E}">
        <p14:creationId xmlns:p14="http://schemas.microsoft.com/office/powerpoint/2010/main" val="3180708995"/>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005293"/>
        </a:buClr>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65812" y="380999"/>
            <a:ext cx="6018295" cy="609601"/>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04721" y="1600201"/>
            <a:ext cx="11579386"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345" y="6474349"/>
            <a:ext cx="1364419" cy="365760"/>
          </a:xfrm>
          <a:prstGeom prst="rect">
            <a:avLst/>
          </a:prstGeom>
        </p:spPr>
      </p:pic>
      <p:sp>
        <p:nvSpPr>
          <p:cNvPr id="14" name="TextBox 13"/>
          <p:cNvSpPr txBox="1"/>
          <p:nvPr/>
        </p:nvSpPr>
        <p:spPr>
          <a:xfrm>
            <a:off x="1890875" y="6528993"/>
            <a:ext cx="4124870" cy="261611"/>
          </a:xfrm>
          <a:prstGeom prst="rect">
            <a:avLst/>
          </a:prstGeom>
        </p:spPr>
        <p:txBody>
          <a:bodyPr vert="horz" lIns="0" tIns="60949" rIns="0" bIns="60949" rtlCol="0" anchor="ctr"/>
          <a:lstStyle/>
          <a:p>
            <a:pPr defTabSz="1218987">
              <a:defRPr/>
            </a:pPr>
            <a:r>
              <a:rPr lang="en-US" sz="1500" dirty="0" smtClean="0">
                <a:solidFill>
                  <a:srgbClr val="000000"/>
                </a:solidFill>
              </a:rPr>
              <a:t>Information Technology</a:t>
            </a:r>
            <a:endParaRPr lang="en-US" sz="1500" dirty="0">
              <a:solidFill>
                <a:srgbClr val="000000"/>
              </a:solidFill>
            </a:endParaRPr>
          </a:p>
        </p:txBody>
      </p:sp>
      <p:cxnSp>
        <p:nvCxnSpPr>
          <p:cNvPr id="15" name="Straight Connector 14"/>
          <p:cNvCxnSpPr/>
          <p:nvPr/>
        </p:nvCxnSpPr>
        <p:spPr>
          <a:xfrm>
            <a:off x="1723698" y="6591217"/>
            <a:ext cx="0" cy="137160"/>
          </a:xfrm>
          <a:prstGeom prst="line">
            <a:avLst/>
          </a:prstGeom>
          <a:noFill/>
          <a:ln w="12700" cap="flat" cmpd="sng" algn="ctr">
            <a:solidFill>
              <a:sysClr val="windowText" lastClr="000000"/>
            </a:solidFill>
            <a:prstDash val="solid"/>
          </a:ln>
          <a:effectLst/>
        </p:spPr>
      </p:cxnSp>
      <p:sp>
        <p:nvSpPr>
          <p:cNvPr id="17" name="TextBox 16"/>
          <p:cNvSpPr txBox="1"/>
          <p:nvPr/>
        </p:nvSpPr>
        <p:spPr>
          <a:xfrm>
            <a:off x="11266970" y="6528993"/>
            <a:ext cx="617137" cy="261611"/>
          </a:xfrm>
          <a:prstGeom prst="rect">
            <a:avLst/>
          </a:prstGeom>
        </p:spPr>
        <p:txBody>
          <a:bodyPr vert="horz" lIns="0" tIns="60949" rIns="0" bIns="60949" rtlCol="0" anchor="ctr"/>
          <a:lstStyle/>
          <a:p>
            <a:pPr algn="r" defTabSz="1218987">
              <a:defRPr/>
            </a:pPr>
            <a:fld id="{6BD60253-A662-F240-BA74-86737CD619AE}" type="slidenum">
              <a:rPr lang="en-US" sz="1500" smtClean="0">
                <a:solidFill>
                  <a:srgbClr val="000000"/>
                </a:solidFill>
              </a:rPr>
              <a:pPr algn="r" defTabSz="1218987">
                <a:defRPr/>
              </a:pPr>
              <a:t>‹#›</a:t>
            </a:fld>
            <a:endParaRPr lang="en-US" sz="1500" dirty="0">
              <a:solidFill>
                <a:srgbClr val="000000"/>
              </a:solidFill>
            </a:endParaRPr>
          </a:p>
        </p:txBody>
      </p:sp>
      <p:cxnSp>
        <p:nvCxnSpPr>
          <p:cNvPr id="18" name="Straight Connector 17"/>
          <p:cNvCxnSpPr/>
          <p:nvPr/>
        </p:nvCxnSpPr>
        <p:spPr>
          <a:xfrm>
            <a:off x="11580812" y="6591217"/>
            <a:ext cx="0" cy="137160"/>
          </a:xfrm>
          <a:prstGeom prst="line">
            <a:avLst/>
          </a:prstGeom>
          <a:noFill/>
          <a:ln w="12700" cap="flat" cmpd="sng" algn="ctr">
            <a:solidFill>
              <a:sysClr val="windowText" lastClr="000000"/>
            </a:solidFill>
            <a:prstDash val="solid"/>
          </a:ln>
          <a:effectLst/>
        </p:spPr>
      </p:cxnSp>
      <p:cxnSp>
        <p:nvCxnSpPr>
          <p:cNvPr id="19" name="Straight Connector 18"/>
          <p:cNvCxnSpPr/>
          <p:nvPr/>
        </p:nvCxnSpPr>
        <p:spPr>
          <a:xfrm>
            <a:off x="304721" y="1137355"/>
            <a:ext cx="11579384" cy="0"/>
          </a:xfrm>
          <a:prstGeom prst="line">
            <a:avLst/>
          </a:prstGeom>
          <a:noFill/>
          <a:ln w="9525" cap="flat" cmpd="sng" algn="ctr">
            <a:solidFill>
              <a:srgbClr val="005293"/>
            </a:solidFill>
            <a:prstDash val="solid"/>
          </a:ln>
          <a:effectLst/>
        </p:spPr>
      </p:cxnSp>
      <p:sp>
        <p:nvSpPr>
          <p:cNvPr id="4" name="fr" descr=".&#10;Corning Restricted                .&#10;          ."/>
          <p:cNvSpPr txBox="1"/>
          <p:nvPr/>
        </p:nvSpPr>
        <p:spPr>
          <a:xfrm>
            <a:off x="0" y="6443980"/>
            <a:ext cx="12188825" cy="446276"/>
          </a:xfrm>
          <a:prstGeom prst="rect">
            <a:avLst/>
          </a:prstGeom>
          <a:noFill/>
        </p:spPr>
        <p:txBody>
          <a:bodyPr vert="horz" rtlCol="0">
            <a:spAutoFit/>
          </a:bodyPr>
          <a:lstStyle/>
          <a:p>
            <a:pPr algn="r"/>
            <a:r>
              <a:rPr lang="en-US" sz="600" smtClean="0">
                <a:solidFill>
                  <a:srgbClr val="FFFFFF"/>
                </a:solidFill>
              </a:rPr>
              <a:t>.</a:t>
            </a:r>
          </a:p>
          <a:p>
            <a:pPr algn="r"/>
            <a:r>
              <a:rPr lang="en-US" sz="1100" smtClean="0">
                <a:solidFill>
                  <a:srgbClr val="000000"/>
                </a:solidFill>
              </a:rPr>
              <a:t>Corning Restricted                </a:t>
            </a:r>
            <a:r>
              <a:rPr lang="en-US" sz="600" smtClean="0">
                <a:solidFill>
                  <a:srgbClr val="FFFFFF"/>
                </a:solidFill>
              </a:rPr>
              <a:t>.</a:t>
            </a:r>
          </a:p>
          <a:p>
            <a:pPr algn="r"/>
            <a:r>
              <a:rPr lang="en-US" sz="600" smtClean="0">
                <a:solidFill>
                  <a:srgbClr val="FFFFFF"/>
                </a:solidFill>
              </a:rPr>
              <a:t>          .</a:t>
            </a:r>
            <a:endParaRPr lang="en-US" sz="600" dirty="0">
              <a:solidFill>
                <a:srgbClr val="FFFFFF"/>
              </a:solidFill>
            </a:endParaRPr>
          </a:p>
        </p:txBody>
      </p:sp>
    </p:spTree>
    <p:extLst>
      <p:ext uri="{BB962C8B-B14F-4D97-AF65-F5344CB8AC3E}">
        <p14:creationId xmlns:p14="http://schemas.microsoft.com/office/powerpoint/2010/main" val="410908669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txStyles>
    <p:titleStyle>
      <a:lvl1pPr algn="l" defTabSz="914400" rtl="0" eaLnBrk="1" latinLnBrk="0" hangingPunct="1">
        <a:spcBef>
          <a:spcPct val="0"/>
        </a:spcBef>
        <a:buNone/>
        <a:defRPr sz="2600" b="1" kern="1200">
          <a:solidFill>
            <a:srgbClr val="005293"/>
          </a:solidFill>
          <a:latin typeface="+mj-lt"/>
          <a:ea typeface="+mj-ea"/>
          <a:cs typeface="+mj-cs"/>
        </a:defRPr>
      </a:lvl1pPr>
    </p:titleStyle>
    <p:bodyStyle>
      <a:lvl1pPr marL="342900" indent="-342900" algn="l" defTabSz="914400" rtl="0" eaLnBrk="1" latinLnBrk="0" hangingPunct="1">
        <a:spcBef>
          <a:spcPct val="20000"/>
        </a:spcBef>
        <a:buClr>
          <a:srgbClr val="005293"/>
        </a:buClr>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Clr>
          <a:srgbClr val="005293"/>
        </a:buClr>
        <a:buFont typeface="Arial"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Clr>
          <a:srgbClr val="005293"/>
        </a:buClr>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Clr>
          <a:srgbClr val="005293"/>
        </a:buClr>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Clr>
          <a:srgbClr val="005293"/>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65812" y="380999"/>
            <a:ext cx="6018295" cy="609601"/>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04721" y="1600201"/>
            <a:ext cx="11579386"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345" y="6474349"/>
            <a:ext cx="1364419" cy="365760"/>
          </a:xfrm>
          <a:prstGeom prst="rect">
            <a:avLst/>
          </a:prstGeom>
        </p:spPr>
      </p:pic>
      <p:sp>
        <p:nvSpPr>
          <p:cNvPr id="14" name="TextBox 13"/>
          <p:cNvSpPr txBox="1"/>
          <p:nvPr/>
        </p:nvSpPr>
        <p:spPr>
          <a:xfrm>
            <a:off x="1890875" y="6528993"/>
            <a:ext cx="4124870" cy="261611"/>
          </a:xfrm>
          <a:prstGeom prst="rect">
            <a:avLst/>
          </a:prstGeom>
        </p:spPr>
        <p:txBody>
          <a:bodyPr vert="horz" lIns="0" tIns="60949" rIns="0" bIns="60949" rtlCol="0" anchor="ctr"/>
          <a:lstStyle/>
          <a:p>
            <a:pPr defTabSz="1218987">
              <a:defRPr/>
            </a:pPr>
            <a:r>
              <a:rPr lang="en-US" sz="1500" dirty="0" smtClean="0">
                <a:solidFill>
                  <a:srgbClr val="000000"/>
                </a:solidFill>
              </a:rPr>
              <a:t>Information Technology</a:t>
            </a:r>
            <a:endParaRPr lang="en-US" sz="1500" dirty="0">
              <a:solidFill>
                <a:srgbClr val="000000"/>
              </a:solidFill>
            </a:endParaRPr>
          </a:p>
        </p:txBody>
      </p:sp>
      <p:cxnSp>
        <p:nvCxnSpPr>
          <p:cNvPr id="15" name="Straight Connector 14"/>
          <p:cNvCxnSpPr/>
          <p:nvPr/>
        </p:nvCxnSpPr>
        <p:spPr>
          <a:xfrm>
            <a:off x="1723698" y="6591217"/>
            <a:ext cx="0" cy="137160"/>
          </a:xfrm>
          <a:prstGeom prst="line">
            <a:avLst/>
          </a:prstGeom>
          <a:noFill/>
          <a:ln w="12700" cap="flat" cmpd="sng" algn="ctr">
            <a:solidFill>
              <a:sysClr val="windowText" lastClr="000000"/>
            </a:solidFill>
            <a:prstDash val="solid"/>
          </a:ln>
          <a:effectLst/>
        </p:spPr>
      </p:cxnSp>
      <p:sp>
        <p:nvSpPr>
          <p:cNvPr id="17" name="TextBox 16"/>
          <p:cNvSpPr txBox="1"/>
          <p:nvPr/>
        </p:nvSpPr>
        <p:spPr>
          <a:xfrm>
            <a:off x="11266970" y="6528993"/>
            <a:ext cx="617137" cy="261611"/>
          </a:xfrm>
          <a:prstGeom prst="rect">
            <a:avLst/>
          </a:prstGeom>
        </p:spPr>
        <p:txBody>
          <a:bodyPr vert="horz" lIns="0" tIns="60949" rIns="0" bIns="60949" rtlCol="0" anchor="ctr"/>
          <a:lstStyle/>
          <a:p>
            <a:pPr algn="r" defTabSz="1218987">
              <a:defRPr/>
            </a:pPr>
            <a:fld id="{6BD60253-A662-F240-BA74-86737CD619AE}" type="slidenum">
              <a:rPr lang="en-US" sz="1500" smtClean="0">
                <a:solidFill>
                  <a:srgbClr val="000000"/>
                </a:solidFill>
              </a:rPr>
              <a:pPr algn="r" defTabSz="1218987">
                <a:defRPr/>
              </a:pPr>
              <a:t>‹#›</a:t>
            </a:fld>
            <a:endParaRPr lang="en-US" sz="1500" dirty="0">
              <a:solidFill>
                <a:srgbClr val="000000"/>
              </a:solidFill>
            </a:endParaRPr>
          </a:p>
        </p:txBody>
      </p:sp>
      <p:cxnSp>
        <p:nvCxnSpPr>
          <p:cNvPr id="18" name="Straight Connector 17"/>
          <p:cNvCxnSpPr/>
          <p:nvPr/>
        </p:nvCxnSpPr>
        <p:spPr>
          <a:xfrm>
            <a:off x="11580812" y="6591217"/>
            <a:ext cx="0" cy="137160"/>
          </a:xfrm>
          <a:prstGeom prst="line">
            <a:avLst/>
          </a:prstGeom>
          <a:noFill/>
          <a:ln w="12700" cap="flat" cmpd="sng" algn="ctr">
            <a:solidFill>
              <a:sysClr val="windowText" lastClr="000000"/>
            </a:solidFill>
            <a:prstDash val="solid"/>
          </a:ln>
          <a:effectLst/>
        </p:spPr>
      </p:cxnSp>
      <p:cxnSp>
        <p:nvCxnSpPr>
          <p:cNvPr id="19" name="Straight Connector 18"/>
          <p:cNvCxnSpPr/>
          <p:nvPr/>
        </p:nvCxnSpPr>
        <p:spPr>
          <a:xfrm>
            <a:off x="304721" y="1137355"/>
            <a:ext cx="11579384" cy="0"/>
          </a:xfrm>
          <a:prstGeom prst="line">
            <a:avLst/>
          </a:prstGeom>
          <a:noFill/>
          <a:ln w="9525" cap="flat" cmpd="sng" algn="ctr">
            <a:solidFill>
              <a:srgbClr val="005293"/>
            </a:solidFill>
            <a:prstDash val="solid"/>
          </a:ln>
          <a:effectLst/>
        </p:spPr>
      </p:cxnSp>
      <p:sp>
        <p:nvSpPr>
          <p:cNvPr id="4" name="fr" descr=".&#10;Corning Restricted                .&#10;          ."/>
          <p:cNvSpPr txBox="1"/>
          <p:nvPr/>
        </p:nvSpPr>
        <p:spPr>
          <a:xfrm>
            <a:off x="0" y="6443980"/>
            <a:ext cx="12188825" cy="446276"/>
          </a:xfrm>
          <a:prstGeom prst="rect">
            <a:avLst/>
          </a:prstGeom>
          <a:noFill/>
        </p:spPr>
        <p:txBody>
          <a:bodyPr vert="horz" rtlCol="0">
            <a:spAutoFit/>
          </a:bodyPr>
          <a:lstStyle/>
          <a:p>
            <a:pPr algn="r"/>
            <a:r>
              <a:rPr lang="en-US" sz="600" smtClean="0">
                <a:solidFill>
                  <a:srgbClr val="FFFFFF"/>
                </a:solidFill>
              </a:rPr>
              <a:t>.</a:t>
            </a:r>
          </a:p>
          <a:p>
            <a:pPr algn="r"/>
            <a:r>
              <a:rPr lang="en-US" sz="1100" smtClean="0">
                <a:solidFill>
                  <a:srgbClr val="000000"/>
                </a:solidFill>
              </a:rPr>
              <a:t>Corning Restricted                </a:t>
            </a:r>
            <a:r>
              <a:rPr lang="en-US" sz="600" smtClean="0">
                <a:solidFill>
                  <a:srgbClr val="FFFFFF"/>
                </a:solidFill>
              </a:rPr>
              <a:t>.</a:t>
            </a:r>
          </a:p>
          <a:p>
            <a:pPr algn="r"/>
            <a:r>
              <a:rPr lang="en-US" sz="600" smtClean="0">
                <a:solidFill>
                  <a:srgbClr val="FFFFFF"/>
                </a:solidFill>
              </a:rPr>
              <a:t>          .</a:t>
            </a:r>
            <a:endParaRPr lang="en-US" sz="600" dirty="0">
              <a:solidFill>
                <a:srgbClr val="FFFFFF"/>
              </a:solidFill>
            </a:endParaRPr>
          </a:p>
        </p:txBody>
      </p:sp>
    </p:spTree>
    <p:extLst>
      <p:ext uri="{BB962C8B-B14F-4D97-AF65-F5344CB8AC3E}">
        <p14:creationId xmlns:p14="http://schemas.microsoft.com/office/powerpoint/2010/main" val="24298780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Lst>
  <p:txStyles>
    <p:titleStyle>
      <a:lvl1pPr algn="l" defTabSz="914400" rtl="0" eaLnBrk="1" latinLnBrk="0" hangingPunct="1">
        <a:spcBef>
          <a:spcPct val="0"/>
        </a:spcBef>
        <a:buNone/>
        <a:defRPr sz="2600" b="1" kern="1200">
          <a:solidFill>
            <a:srgbClr val="005293"/>
          </a:solidFill>
          <a:latin typeface="+mj-lt"/>
          <a:ea typeface="+mj-ea"/>
          <a:cs typeface="+mj-cs"/>
        </a:defRPr>
      </a:lvl1pPr>
    </p:titleStyle>
    <p:bodyStyle>
      <a:lvl1pPr marL="342900" indent="-342900" algn="l" defTabSz="914400" rtl="0" eaLnBrk="1" latinLnBrk="0" hangingPunct="1">
        <a:spcBef>
          <a:spcPct val="20000"/>
        </a:spcBef>
        <a:buClr>
          <a:srgbClr val="005293"/>
        </a:buClr>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Clr>
          <a:srgbClr val="005293"/>
        </a:buClr>
        <a:buFont typeface="Arial"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Clr>
          <a:srgbClr val="005293"/>
        </a:buClr>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Clr>
          <a:srgbClr val="005293"/>
        </a:buClr>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Clr>
          <a:srgbClr val="005293"/>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65812" y="380999"/>
            <a:ext cx="6018295" cy="609601"/>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04721" y="1600201"/>
            <a:ext cx="11579386"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345" y="6474349"/>
            <a:ext cx="1364419" cy="365760"/>
          </a:xfrm>
          <a:prstGeom prst="rect">
            <a:avLst/>
          </a:prstGeom>
        </p:spPr>
      </p:pic>
      <p:sp>
        <p:nvSpPr>
          <p:cNvPr id="14" name="TextBox 13"/>
          <p:cNvSpPr txBox="1"/>
          <p:nvPr/>
        </p:nvSpPr>
        <p:spPr>
          <a:xfrm>
            <a:off x="1890875" y="6528993"/>
            <a:ext cx="4124870" cy="261611"/>
          </a:xfrm>
          <a:prstGeom prst="rect">
            <a:avLst/>
          </a:prstGeom>
        </p:spPr>
        <p:txBody>
          <a:bodyPr vert="horz" lIns="0" tIns="60949" rIns="0" bIns="60949" rtlCol="0" anchor="ctr"/>
          <a:lstStyle/>
          <a:p>
            <a:pPr defTabSz="1218987">
              <a:defRPr/>
            </a:pPr>
            <a:r>
              <a:rPr lang="en-US" sz="1500" dirty="0" smtClean="0">
                <a:solidFill>
                  <a:srgbClr val="000000"/>
                </a:solidFill>
              </a:rPr>
              <a:t>Information Technology</a:t>
            </a:r>
            <a:endParaRPr lang="en-US" sz="1500" dirty="0">
              <a:solidFill>
                <a:srgbClr val="000000"/>
              </a:solidFill>
            </a:endParaRPr>
          </a:p>
        </p:txBody>
      </p:sp>
      <p:cxnSp>
        <p:nvCxnSpPr>
          <p:cNvPr id="15" name="Straight Connector 14"/>
          <p:cNvCxnSpPr/>
          <p:nvPr/>
        </p:nvCxnSpPr>
        <p:spPr>
          <a:xfrm>
            <a:off x="1723698" y="6591217"/>
            <a:ext cx="0" cy="137160"/>
          </a:xfrm>
          <a:prstGeom prst="line">
            <a:avLst/>
          </a:prstGeom>
          <a:noFill/>
          <a:ln w="12700" cap="flat" cmpd="sng" algn="ctr">
            <a:solidFill>
              <a:sysClr val="windowText" lastClr="000000"/>
            </a:solidFill>
            <a:prstDash val="solid"/>
          </a:ln>
          <a:effectLst/>
        </p:spPr>
      </p:cxnSp>
      <p:sp>
        <p:nvSpPr>
          <p:cNvPr id="17" name="TextBox 16"/>
          <p:cNvSpPr txBox="1"/>
          <p:nvPr/>
        </p:nvSpPr>
        <p:spPr>
          <a:xfrm>
            <a:off x="11266970" y="6528993"/>
            <a:ext cx="617137" cy="261611"/>
          </a:xfrm>
          <a:prstGeom prst="rect">
            <a:avLst/>
          </a:prstGeom>
        </p:spPr>
        <p:txBody>
          <a:bodyPr vert="horz" lIns="0" tIns="60949" rIns="0" bIns="60949" rtlCol="0" anchor="ctr"/>
          <a:lstStyle/>
          <a:p>
            <a:pPr algn="r" defTabSz="1218987">
              <a:defRPr/>
            </a:pPr>
            <a:fld id="{6BD60253-A662-F240-BA74-86737CD619AE}" type="slidenum">
              <a:rPr lang="en-US" sz="1500" smtClean="0">
                <a:solidFill>
                  <a:srgbClr val="000000"/>
                </a:solidFill>
              </a:rPr>
              <a:pPr algn="r" defTabSz="1218987">
                <a:defRPr/>
              </a:pPr>
              <a:t>‹#›</a:t>
            </a:fld>
            <a:endParaRPr lang="en-US" sz="1500" dirty="0">
              <a:solidFill>
                <a:srgbClr val="000000"/>
              </a:solidFill>
            </a:endParaRPr>
          </a:p>
        </p:txBody>
      </p:sp>
      <p:cxnSp>
        <p:nvCxnSpPr>
          <p:cNvPr id="18" name="Straight Connector 17"/>
          <p:cNvCxnSpPr/>
          <p:nvPr/>
        </p:nvCxnSpPr>
        <p:spPr>
          <a:xfrm>
            <a:off x="11580812" y="6591217"/>
            <a:ext cx="0" cy="137160"/>
          </a:xfrm>
          <a:prstGeom prst="line">
            <a:avLst/>
          </a:prstGeom>
          <a:noFill/>
          <a:ln w="12700" cap="flat" cmpd="sng" algn="ctr">
            <a:solidFill>
              <a:sysClr val="windowText" lastClr="000000"/>
            </a:solidFill>
            <a:prstDash val="solid"/>
          </a:ln>
          <a:effectLst/>
        </p:spPr>
      </p:cxnSp>
      <p:cxnSp>
        <p:nvCxnSpPr>
          <p:cNvPr id="19" name="Straight Connector 18"/>
          <p:cNvCxnSpPr/>
          <p:nvPr/>
        </p:nvCxnSpPr>
        <p:spPr>
          <a:xfrm>
            <a:off x="304721" y="1137355"/>
            <a:ext cx="11579384" cy="0"/>
          </a:xfrm>
          <a:prstGeom prst="line">
            <a:avLst/>
          </a:prstGeom>
          <a:noFill/>
          <a:ln w="9525" cap="flat" cmpd="sng" algn="ctr">
            <a:solidFill>
              <a:srgbClr val="005293"/>
            </a:solidFill>
            <a:prstDash val="solid"/>
          </a:ln>
          <a:effectLst/>
        </p:spPr>
      </p:cxnSp>
      <p:sp>
        <p:nvSpPr>
          <p:cNvPr id="4" name="fr" descr=".&#10;Corning Restricted                .&#10;          ."/>
          <p:cNvSpPr txBox="1"/>
          <p:nvPr/>
        </p:nvSpPr>
        <p:spPr>
          <a:xfrm>
            <a:off x="0" y="6443980"/>
            <a:ext cx="12188825" cy="446276"/>
          </a:xfrm>
          <a:prstGeom prst="rect">
            <a:avLst/>
          </a:prstGeom>
          <a:noFill/>
        </p:spPr>
        <p:txBody>
          <a:bodyPr vert="horz" rtlCol="0">
            <a:spAutoFit/>
          </a:bodyPr>
          <a:lstStyle/>
          <a:p>
            <a:pPr algn="r"/>
            <a:r>
              <a:rPr lang="en-US" sz="600" smtClean="0">
                <a:solidFill>
                  <a:srgbClr val="FFFFFF"/>
                </a:solidFill>
              </a:rPr>
              <a:t>.</a:t>
            </a:r>
          </a:p>
          <a:p>
            <a:pPr algn="r"/>
            <a:r>
              <a:rPr lang="en-US" sz="1100" smtClean="0">
                <a:solidFill>
                  <a:srgbClr val="000000"/>
                </a:solidFill>
              </a:rPr>
              <a:t>Corning Restricted                </a:t>
            </a:r>
            <a:r>
              <a:rPr lang="en-US" sz="600" smtClean="0">
                <a:solidFill>
                  <a:srgbClr val="FFFFFF"/>
                </a:solidFill>
              </a:rPr>
              <a:t>.</a:t>
            </a:r>
          </a:p>
          <a:p>
            <a:pPr algn="r"/>
            <a:r>
              <a:rPr lang="en-US" sz="600" smtClean="0">
                <a:solidFill>
                  <a:srgbClr val="FFFFFF"/>
                </a:solidFill>
              </a:rPr>
              <a:t>          .</a:t>
            </a:r>
            <a:endParaRPr lang="en-US" sz="600" dirty="0">
              <a:solidFill>
                <a:srgbClr val="FFFFFF"/>
              </a:solidFill>
            </a:endParaRPr>
          </a:p>
        </p:txBody>
      </p:sp>
    </p:spTree>
    <p:extLst>
      <p:ext uri="{BB962C8B-B14F-4D97-AF65-F5344CB8AC3E}">
        <p14:creationId xmlns:p14="http://schemas.microsoft.com/office/powerpoint/2010/main" val="184583864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p:txStyles>
    <p:titleStyle>
      <a:lvl1pPr algn="l" defTabSz="914400" rtl="0" eaLnBrk="1" latinLnBrk="0" hangingPunct="1">
        <a:spcBef>
          <a:spcPct val="0"/>
        </a:spcBef>
        <a:buNone/>
        <a:defRPr sz="2600" b="1" kern="1200">
          <a:solidFill>
            <a:srgbClr val="005293"/>
          </a:solidFill>
          <a:latin typeface="+mj-lt"/>
          <a:ea typeface="+mj-ea"/>
          <a:cs typeface="+mj-cs"/>
        </a:defRPr>
      </a:lvl1pPr>
    </p:titleStyle>
    <p:bodyStyle>
      <a:lvl1pPr marL="342900" indent="-342900" algn="l" defTabSz="914400" rtl="0" eaLnBrk="1" latinLnBrk="0" hangingPunct="1">
        <a:spcBef>
          <a:spcPct val="20000"/>
        </a:spcBef>
        <a:buClr>
          <a:srgbClr val="005293"/>
        </a:buClr>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Clr>
          <a:srgbClr val="005293"/>
        </a:buClr>
        <a:buFont typeface="Arial"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Clr>
          <a:srgbClr val="005293"/>
        </a:buClr>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Clr>
          <a:srgbClr val="005293"/>
        </a:buClr>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Clr>
          <a:srgbClr val="005293"/>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65812" y="380999"/>
            <a:ext cx="6018295" cy="609601"/>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04721" y="1600201"/>
            <a:ext cx="11579386"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345" y="6474349"/>
            <a:ext cx="1364419" cy="365760"/>
          </a:xfrm>
          <a:prstGeom prst="rect">
            <a:avLst/>
          </a:prstGeom>
        </p:spPr>
      </p:pic>
      <p:sp>
        <p:nvSpPr>
          <p:cNvPr id="14" name="TextBox 13"/>
          <p:cNvSpPr txBox="1"/>
          <p:nvPr/>
        </p:nvSpPr>
        <p:spPr>
          <a:xfrm>
            <a:off x="1890875" y="6528993"/>
            <a:ext cx="4124870" cy="261611"/>
          </a:xfrm>
          <a:prstGeom prst="rect">
            <a:avLst/>
          </a:prstGeom>
        </p:spPr>
        <p:txBody>
          <a:bodyPr vert="horz" lIns="0" tIns="60949" rIns="0" bIns="60949" rtlCol="0" anchor="ctr"/>
          <a:lstStyle/>
          <a:p>
            <a:pPr defTabSz="1218987">
              <a:defRPr/>
            </a:pPr>
            <a:r>
              <a:rPr lang="en-US" sz="1500" dirty="0" smtClean="0">
                <a:solidFill>
                  <a:srgbClr val="000000"/>
                </a:solidFill>
              </a:rPr>
              <a:t>Information Technology</a:t>
            </a:r>
            <a:endParaRPr lang="en-US" sz="1500" dirty="0">
              <a:solidFill>
                <a:srgbClr val="000000"/>
              </a:solidFill>
            </a:endParaRPr>
          </a:p>
        </p:txBody>
      </p:sp>
      <p:cxnSp>
        <p:nvCxnSpPr>
          <p:cNvPr id="15" name="Straight Connector 14"/>
          <p:cNvCxnSpPr/>
          <p:nvPr/>
        </p:nvCxnSpPr>
        <p:spPr>
          <a:xfrm>
            <a:off x="1723698" y="6591217"/>
            <a:ext cx="0" cy="137160"/>
          </a:xfrm>
          <a:prstGeom prst="line">
            <a:avLst/>
          </a:prstGeom>
          <a:noFill/>
          <a:ln w="12700" cap="flat" cmpd="sng" algn="ctr">
            <a:solidFill>
              <a:sysClr val="windowText" lastClr="000000"/>
            </a:solidFill>
            <a:prstDash val="solid"/>
          </a:ln>
          <a:effectLst/>
        </p:spPr>
      </p:cxnSp>
      <p:sp>
        <p:nvSpPr>
          <p:cNvPr id="17" name="TextBox 16"/>
          <p:cNvSpPr txBox="1"/>
          <p:nvPr/>
        </p:nvSpPr>
        <p:spPr>
          <a:xfrm>
            <a:off x="11266970" y="6528993"/>
            <a:ext cx="617137" cy="261611"/>
          </a:xfrm>
          <a:prstGeom prst="rect">
            <a:avLst/>
          </a:prstGeom>
        </p:spPr>
        <p:txBody>
          <a:bodyPr vert="horz" lIns="0" tIns="60949" rIns="0" bIns="60949" rtlCol="0" anchor="ctr"/>
          <a:lstStyle/>
          <a:p>
            <a:pPr algn="r" defTabSz="1218987">
              <a:defRPr/>
            </a:pPr>
            <a:fld id="{6BD60253-A662-F240-BA74-86737CD619AE}" type="slidenum">
              <a:rPr lang="en-US" sz="1500" smtClean="0">
                <a:solidFill>
                  <a:srgbClr val="000000"/>
                </a:solidFill>
              </a:rPr>
              <a:pPr algn="r" defTabSz="1218987">
                <a:defRPr/>
              </a:pPr>
              <a:t>‹#›</a:t>
            </a:fld>
            <a:endParaRPr lang="en-US" sz="1500" dirty="0">
              <a:solidFill>
                <a:srgbClr val="000000"/>
              </a:solidFill>
            </a:endParaRPr>
          </a:p>
        </p:txBody>
      </p:sp>
      <p:cxnSp>
        <p:nvCxnSpPr>
          <p:cNvPr id="18" name="Straight Connector 17"/>
          <p:cNvCxnSpPr/>
          <p:nvPr/>
        </p:nvCxnSpPr>
        <p:spPr>
          <a:xfrm>
            <a:off x="11580812" y="6591217"/>
            <a:ext cx="0" cy="137160"/>
          </a:xfrm>
          <a:prstGeom prst="line">
            <a:avLst/>
          </a:prstGeom>
          <a:noFill/>
          <a:ln w="12700" cap="flat" cmpd="sng" algn="ctr">
            <a:solidFill>
              <a:sysClr val="windowText" lastClr="000000"/>
            </a:solidFill>
            <a:prstDash val="solid"/>
          </a:ln>
          <a:effectLst/>
        </p:spPr>
      </p:cxnSp>
      <p:cxnSp>
        <p:nvCxnSpPr>
          <p:cNvPr id="19" name="Straight Connector 18"/>
          <p:cNvCxnSpPr/>
          <p:nvPr/>
        </p:nvCxnSpPr>
        <p:spPr>
          <a:xfrm>
            <a:off x="304721" y="1137355"/>
            <a:ext cx="11579384" cy="0"/>
          </a:xfrm>
          <a:prstGeom prst="line">
            <a:avLst/>
          </a:prstGeom>
          <a:noFill/>
          <a:ln w="9525" cap="flat" cmpd="sng" algn="ctr">
            <a:solidFill>
              <a:srgbClr val="005293"/>
            </a:solidFill>
            <a:prstDash val="solid"/>
          </a:ln>
          <a:effectLst/>
        </p:spPr>
      </p:cxnSp>
      <p:sp>
        <p:nvSpPr>
          <p:cNvPr id="4" name="fr" descr=".&#10;Corning Restricted                .&#10;          ."/>
          <p:cNvSpPr txBox="1"/>
          <p:nvPr/>
        </p:nvSpPr>
        <p:spPr>
          <a:xfrm>
            <a:off x="0" y="6443980"/>
            <a:ext cx="12188825" cy="446276"/>
          </a:xfrm>
          <a:prstGeom prst="rect">
            <a:avLst/>
          </a:prstGeom>
          <a:noFill/>
        </p:spPr>
        <p:txBody>
          <a:bodyPr vert="horz" rtlCol="0">
            <a:spAutoFit/>
          </a:bodyPr>
          <a:lstStyle/>
          <a:p>
            <a:pPr algn="r"/>
            <a:r>
              <a:rPr lang="en-US" sz="600" smtClean="0">
                <a:solidFill>
                  <a:srgbClr val="FFFFFF"/>
                </a:solidFill>
              </a:rPr>
              <a:t>.</a:t>
            </a:r>
          </a:p>
          <a:p>
            <a:pPr algn="r"/>
            <a:r>
              <a:rPr lang="en-US" sz="1100" smtClean="0">
                <a:solidFill>
                  <a:srgbClr val="000000"/>
                </a:solidFill>
              </a:rPr>
              <a:t>Corning Restricted                </a:t>
            </a:r>
            <a:r>
              <a:rPr lang="en-US" sz="600" smtClean="0">
                <a:solidFill>
                  <a:srgbClr val="FFFFFF"/>
                </a:solidFill>
              </a:rPr>
              <a:t>.</a:t>
            </a:r>
          </a:p>
          <a:p>
            <a:pPr algn="r"/>
            <a:r>
              <a:rPr lang="en-US" sz="600" smtClean="0">
                <a:solidFill>
                  <a:srgbClr val="FFFFFF"/>
                </a:solidFill>
              </a:rPr>
              <a:t>          .</a:t>
            </a:r>
            <a:endParaRPr lang="en-US" sz="600" dirty="0">
              <a:solidFill>
                <a:srgbClr val="FFFFFF"/>
              </a:solidFill>
            </a:endParaRPr>
          </a:p>
        </p:txBody>
      </p:sp>
    </p:spTree>
    <p:extLst>
      <p:ext uri="{BB962C8B-B14F-4D97-AF65-F5344CB8AC3E}">
        <p14:creationId xmlns:p14="http://schemas.microsoft.com/office/powerpoint/2010/main" val="320556898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p:txStyles>
    <p:titleStyle>
      <a:lvl1pPr algn="l" defTabSz="914400" rtl="0" eaLnBrk="1" latinLnBrk="0" hangingPunct="1">
        <a:spcBef>
          <a:spcPct val="0"/>
        </a:spcBef>
        <a:buNone/>
        <a:defRPr sz="2600" b="1" kern="1200">
          <a:solidFill>
            <a:srgbClr val="005293"/>
          </a:solidFill>
          <a:latin typeface="+mj-lt"/>
          <a:ea typeface="+mj-ea"/>
          <a:cs typeface="+mj-cs"/>
        </a:defRPr>
      </a:lvl1pPr>
    </p:titleStyle>
    <p:bodyStyle>
      <a:lvl1pPr marL="342900" indent="-342900" algn="l" defTabSz="914400" rtl="0" eaLnBrk="1" latinLnBrk="0" hangingPunct="1">
        <a:spcBef>
          <a:spcPct val="20000"/>
        </a:spcBef>
        <a:buClr>
          <a:srgbClr val="005293"/>
        </a:buClr>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Clr>
          <a:srgbClr val="005293"/>
        </a:buClr>
        <a:buFont typeface="Arial"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Clr>
          <a:srgbClr val="005293"/>
        </a:buClr>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Clr>
          <a:srgbClr val="005293"/>
        </a:buClr>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Clr>
          <a:srgbClr val="005293"/>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65812" y="380999"/>
            <a:ext cx="6018295" cy="609601"/>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04721" y="1600201"/>
            <a:ext cx="11579386"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345" y="6474349"/>
            <a:ext cx="1364419" cy="365760"/>
          </a:xfrm>
          <a:prstGeom prst="rect">
            <a:avLst/>
          </a:prstGeom>
        </p:spPr>
      </p:pic>
      <p:sp>
        <p:nvSpPr>
          <p:cNvPr id="14" name="TextBox 13"/>
          <p:cNvSpPr txBox="1"/>
          <p:nvPr/>
        </p:nvSpPr>
        <p:spPr>
          <a:xfrm>
            <a:off x="1890875" y="6528993"/>
            <a:ext cx="4124870" cy="261611"/>
          </a:xfrm>
          <a:prstGeom prst="rect">
            <a:avLst/>
          </a:prstGeom>
        </p:spPr>
        <p:txBody>
          <a:bodyPr vert="horz" lIns="0" tIns="60949" rIns="0" bIns="60949" rtlCol="0" anchor="ctr"/>
          <a:lstStyle/>
          <a:p>
            <a:pPr defTabSz="1218987">
              <a:defRPr/>
            </a:pPr>
            <a:r>
              <a:rPr lang="en-US" sz="1500" dirty="0" smtClean="0">
                <a:solidFill>
                  <a:srgbClr val="000000"/>
                </a:solidFill>
              </a:rPr>
              <a:t>Information Technology</a:t>
            </a:r>
            <a:endParaRPr lang="en-US" sz="1500" dirty="0">
              <a:solidFill>
                <a:srgbClr val="000000"/>
              </a:solidFill>
            </a:endParaRPr>
          </a:p>
        </p:txBody>
      </p:sp>
      <p:cxnSp>
        <p:nvCxnSpPr>
          <p:cNvPr id="15" name="Straight Connector 14"/>
          <p:cNvCxnSpPr/>
          <p:nvPr/>
        </p:nvCxnSpPr>
        <p:spPr>
          <a:xfrm>
            <a:off x="1723698" y="6591217"/>
            <a:ext cx="0" cy="137160"/>
          </a:xfrm>
          <a:prstGeom prst="line">
            <a:avLst/>
          </a:prstGeom>
          <a:noFill/>
          <a:ln w="12700" cap="flat" cmpd="sng" algn="ctr">
            <a:solidFill>
              <a:sysClr val="windowText" lastClr="000000"/>
            </a:solidFill>
            <a:prstDash val="solid"/>
          </a:ln>
          <a:effectLst/>
        </p:spPr>
      </p:cxnSp>
      <p:sp>
        <p:nvSpPr>
          <p:cNvPr id="17" name="TextBox 16"/>
          <p:cNvSpPr txBox="1"/>
          <p:nvPr/>
        </p:nvSpPr>
        <p:spPr>
          <a:xfrm>
            <a:off x="11266970" y="6528993"/>
            <a:ext cx="617137" cy="261611"/>
          </a:xfrm>
          <a:prstGeom prst="rect">
            <a:avLst/>
          </a:prstGeom>
        </p:spPr>
        <p:txBody>
          <a:bodyPr vert="horz" lIns="0" tIns="60949" rIns="0" bIns="60949" rtlCol="0" anchor="ctr"/>
          <a:lstStyle/>
          <a:p>
            <a:pPr algn="r" defTabSz="1218987">
              <a:defRPr/>
            </a:pPr>
            <a:fld id="{6BD60253-A662-F240-BA74-86737CD619AE}" type="slidenum">
              <a:rPr lang="en-US" sz="1500" smtClean="0">
                <a:solidFill>
                  <a:srgbClr val="000000"/>
                </a:solidFill>
              </a:rPr>
              <a:pPr algn="r" defTabSz="1218987">
                <a:defRPr/>
              </a:pPr>
              <a:t>‹#›</a:t>
            </a:fld>
            <a:endParaRPr lang="en-US" sz="1500" dirty="0">
              <a:solidFill>
                <a:srgbClr val="000000"/>
              </a:solidFill>
            </a:endParaRPr>
          </a:p>
        </p:txBody>
      </p:sp>
      <p:cxnSp>
        <p:nvCxnSpPr>
          <p:cNvPr id="18" name="Straight Connector 17"/>
          <p:cNvCxnSpPr/>
          <p:nvPr/>
        </p:nvCxnSpPr>
        <p:spPr>
          <a:xfrm>
            <a:off x="11580812" y="6591217"/>
            <a:ext cx="0" cy="137160"/>
          </a:xfrm>
          <a:prstGeom prst="line">
            <a:avLst/>
          </a:prstGeom>
          <a:noFill/>
          <a:ln w="12700" cap="flat" cmpd="sng" algn="ctr">
            <a:solidFill>
              <a:sysClr val="windowText" lastClr="000000"/>
            </a:solidFill>
            <a:prstDash val="solid"/>
          </a:ln>
          <a:effectLst/>
        </p:spPr>
      </p:cxnSp>
      <p:cxnSp>
        <p:nvCxnSpPr>
          <p:cNvPr id="19" name="Straight Connector 18"/>
          <p:cNvCxnSpPr/>
          <p:nvPr/>
        </p:nvCxnSpPr>
        <p:spPr>
          <a:xfrm>
            <a:off x="304721" y="1137355"/>
            <a:ext cx="11579384" cy="0"/>
          </a:xfrm>
          <a:prstGeom prst="line">
            <a:avLst/>
          </a:prstGeom>
          <a:noFill/>
          <a:ln w="9525" cap="flat" cmpd="sng" algn="ctr">
            <a:solidFill>
              <a:srgbClr val="005293"/>
            </a:solidFill>
            <a:prstDash val="solid"/>
          </a:ln>
          <a:effectLst/>
        </p:spPr>
      </p:cxnSp>
      <p:sp>
        <p:nvSpPr>
          <p:cNvPr id="4" name="fr" descr=".&#10;Corning Restricted                .&#10;          ."/>
          <p:cNvSpPr txBox="1"/>
          <p:nvPr/>
        </p:nvSpPr>
        <p:spPr>
          <a:xfrm>
            <a:off x="0" y="6443980"/>
            <a:ext cx="12188825" cy="446276"/>
          </a:xfrm>
          <a:prstGeom prst="rect">
            <a:avLst/>
          </a:prstGeom>
          <a:noFill/>
        </p:spPr>
        <p:txBody>
          <a:bodyPr vert="horz" rtlCol="0">
            <a:spAutoFit/>
          </a:bodyPr>
          <a:lstStyle/>
          <a:p>
            <a:pPr algn="r"/>
            <a:r>
              <a:rPr lang="en-US" sz="600" smtClean="0">
                <a:solidFill>
                  <a:srgbClr val="FFFFFF"/>
                </a:solidFill>
              </a:rPr>
              <a:t>.</a:t>
            </a:r>
          </a:p>
          <a:p>
            <a:pPr algn="r"/>
            <a:r>
              <a:rPr lang="en-US" sz="1100" smtClean="0">
                <a:solidFill>
                  <a:srgbClr val="000000"/>
                </a:solidFill>
              </a:rPr>
              <a:t>Corning Restricted                </a:t>
            </a:r>
            <a:r>
              <a:rPr lang="en-US" sz="600" smtClean="0">
                <a:solidFill>
                  <a:srgbClr val="FFFFFF"/>
                </a:solidFill>
              </a:rPr>
              <a:t>.</a:t>
            </a:r>
          </a:p>
          <a:p>
            <a:pPr algn="r"/>
            <a:r>
              <a:rPr lang="en-US" sz="600" smtClean="0">
                <a:solidFill>
                  <a:srgbClr val="FFFFFF"/>
                </a:solidFill>
              </a:rPr>
              <a:t>          .</a:t>
            </a:r>
            <a:endParaRPr lang="en-US" sz="600" dirty="0">
              <a:solidFill>
                <a:srgbClr val="FFFFFF"/>
              </a:solidFill>
            </a:endParaRPr>
          </a:p>
        </p:txBody>
      </p:sp>
    </p:spTree>
    <p:extLst>
      <p:ext uri="{BB962C8B-B14F-4D97-AF65-F5344CB8AC3E}">
        <p14:creationId xmlns:p14="http://schemas.microsoft.com/office/powerpoint/2010/main" val="175686957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Lst>
  <p:txStyles>
    <p:titleStyle>
      <a:lvl1pPr algn="l" defTabSz="914400" rtl="0" eaLnBrk="1" latinLnBrk="0" hangingPunct="1">
        <a:spcBef>
          <a:spcPct val="0"/>
        </a:spcBef>
        <a:buNone/>
        <a:defRPr sz="2600" b="1" kern="1200">
          <a:solidFill>
            <a:srgbClr val="005293"/>
          </a:solidFill>
          <a:latin typeface="+mj-lt"/>
          <a:ea typeface="+mj-ea"/>
          <a:cs typeface="+mj-cs"/>
        </a:defRPr>
      </a:lvl1pPr>
    </p:titleStyle>
    <p:bodyStyle>
      <a:lvl1pPr marL="342900" indent="-342900" algn="l" defTabSz="914400" rtl="0" eaLnBrk="1" latinLnBrk="0" hangingPunct="1">
        <a:spcBef>
          <a:spcPct val="20000"/>
        </a:spcBef>
        <a:buClr>
          <a:srgbClr val="005293"/>
        </a:buClr>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Clr>
          <a:srgbClr val="005293"/>
        </a:buClr>
        <a:buFont typeface="Arial"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Clr>
          <a:srgbClr val="005293"/>
        </a:buClr>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Clr>
          <a:srgbClr val="005293"/>
        </a:buClr>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Clr>
          <a:srgbClr val="005293"/>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 Target="slide13.xml"/><Relationship Id="rId20" Type="http://schemas.openxmlformats.org/officeDocument/2006/relationships/slide" Target="slide34.xml"/><Relationship Id="rId21" Type="http://schemas.openxmlformats.org/officeDocument/2006/relationships/slide" Target="slide35.xml"/><Relationship Id="rId22" Type="http://schemas.openxmlformats.org/officeDocument/2006/relationships/slide" Target="slide36.xml"/><Relationship Id="rId23" Type="http://schemas.openxmlformats.org/officeDocument/2006/relationships/image" Target="../media/image4.png"/><Relationship Id="rId24" Type="http://schemas.openxmlformats.org/officeDocument/2006/relationships/image" Target="../media/image5.png"/><Relationship Id="rId10" Type="http://schemas.openxmlformats.org/officeDocument/2006/relationships/slide" Target="slide16.xml"/><Relationship Id="rId11" Type="http://schemas.openxmlformats.org/officeDocument/2006/relationships/slide" Target="slide17.xml"/><Relationship Id="rId12" Type="http://schemas.openxmlformats.org/officeDocument/2006/relationships/slide" Target="slide20.xml"/><Relationship Id="rId13" Type="http://schemas.openxmlformats.org/officeDocument/2006/relationships/slide" Target="slide18.xml"/><Relationship Id="rId14" Type="http://schemas.openxmlformats.org/officeDocument/2006/relationships/slide" Target="slide22.xml"/><Relationship Id="rId15" Type="http://schemas.openxmlformats.org/officeDocument/2006/relationships/slide" Target="slide23.xml"/><Relationship Id="rId16" Type="http://schemas.openxmlformats.org/officeDocument/2006/relationships/slide" Target="slide24.xml"/><Relationship Id="rId17" Type="http://schemas.openxmlformats.org/officeDocument/2006/relationships/slide" Target="slide26.xml"/><Relationship Id="rId18" Type="http://schemas.openxmlformats.org/officeDocument/2006/relationships/slide" Target="slide28.xml"/><Relationship Id="rId19" Type="http://schemas.openxmlformats.org/officeDocument/2006/relationships/slide" Target="slide30.xml"/><Relationship Id="rId1" Type="http://schemas.microsoft.com/office/2007/relationships/media" Target="../media/media1.mp3"/><Relationship Id="rId2" Type="http://schemas.openxmlformats.org/officeDocument/2006/relationships/audio" Target="../media/media1.mp3"/><Relationship Id="rId3" Type="http://schemas.openxmlformats.org/officeDocument/2006/relationships/slideLayout" Target="../slideLayouts/slideLayout3.xml"/><Relationship Id="rId4" Type="http://schemas.openxmlformats.org/officeDocument/2006/relationships/notesSlide" Target="../notesSlides/notesSlide1.xml"/><Relationship Id="rId5" Type="http://schemas.openxmlformats.org/officeDocument/2006/relationships/slide" Target="slide2.xml"/><Relationship Id="rId6" Type="http://schemas.openxmlformats.org/officeDocument/2006/relationships/slide" Target="slide6.xml"/><Relationship Id="rId7" Type="http://schemas.openxmlformats.org/officeDocument/2006/relationships/slide" Target="slide7.xml"/><Relationship Id="rId8" Type="http://schemas.openxmlformats.org/officeDocument/2006/relationships/slide" Target="slide9.xml"/></Relationships>
</file>

<file path=ppt/slides/_rels/slide10.xml.rels><?xml version="1.0" encoding="UTF-8" standalone="yes"?>
<Relationships xmlns="http://schemas.openxmlformats.org/package/2006/relationships"><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image" Target="../media/image40.png"/><Relationship Id="rId14" Type="http://schemas.openxmlformats.org/officeDocument/2006/relationships/image" Target="../media/image41.png"/><Relationship Id="rId15" Type="http://schemas.openxmlformats.org/officeDocument/2006/relationships/image" Target="../media/image42.png"/><Relationship Id="rId16" Type="http://schemas.openxmlformats.org/officeDocument/2006/relationships/image" Target="../media/image43.png"/><Relationship Id="rId1" Type="http://schemas.microsoft.com/office/2007/relationships/media" Target="../media/media10.mp3"/><Relationship Id="rId2" Type="http://schemas.openxmlformats.org/officeDocument/2006/relationships/audio" Target="../media/media10.mp3"/><Relationship Id="rId3" Type="http://schemas.openxmlformats.org/officeDocument/2006/relationships/slideLayout" Target="../slideLayouts/slideLayout16.xml"/><Relationship Id="rId4" Type="http://schemas.openxmlformats.org/officeDocument/2006/relationships/notesSlide" Target="../notesSlides/notesSlide10.xml"/><Relationship Id="rId5" Type="http://schemas.openxmlformats.org/officeDocument/2006/relationships/image" Target="../media/image4.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notesSlide" Target="../notesSlides/notesSlide11.xml"/><Relationship Id="rId5" Type="http://schemas.openxmlformats.org/officeDocument/2006/relationships/image" Target="../media/image4.png"/><Relationship Id="rId6" Type="http://schemas.openxmlformats.org/officeDocument/2006/relationships/image" Target="../media/image44.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45.png"/><Relationship Id="rId10" Type="http://schemas.openxmlformats.org/officeDocument/2006/relationships/image" Target="../media/image46.png"/><Relationship Id="rId1" Type="http://schemas.microsoft.com/office/2007/relationships/media" Target="../media/media11.mp3"/><Relationship Id="rId2" Type="http://schemas.openxmlformats.org/officeDocument/2006/relationships/audio" Target="../media/media11.mp3"/></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2.xml"/><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25.png"/><Relationship Id="rId9" Type="http://schemas.openxmlformats.org/officeDocument/2006/relationships/image" Target="../media/image4.png"/><Relationship Id="rId10" Type="http://schemas.openxmlformats.org/officeDocument/2006/relationships/image" Target="../media/image50.png"/><Relationship Id="rId11" Type="http://schemas.openxmlformats.org/officeDocument/2006/relationships/image" Target="../media/image5.png"/><Relationship Id="rId1" Type="http://schemas.microsoft.com/office/2007/relationships/media" Target="../media/media12.mp3"/><Relationship Id="rId2" Type="http://schemas.openxmlformats.org/officeDocument/2006/relationships/audio" Target="../media/media12.mp3"/></Relationships>
</file>

<file path=ppt/slides/_rels/slide13.xml.rels><?xml version="1.0" encoding="UTF-8" standalone="yes"?>
<Relationships xmlns="http://schemas.openxmlformats.org/package/2006/relationships"><Relationship Id="rId11" Type="http://schemas.openxmlformats.org/officeDocument/2006/relationships/image" Target="../media/image4.png"/><Relationship Id="rId12" Type="http://schemas.openxmlformats.org/officeDocument/2006/relationships/image" Target="../media/image57.png"/><Relationship Id="rId13" Type="http://schemas.openxmlformats.org/officeDocument/2006/relationships/image" Target="../media/image58.png"/><Relationship Id="rId14" Type="http://schemas.openxmlformats.org/officeDocument/2006/relationships/image" Target="../media/image59.png"/><Relationship Id="rId15" Type="http://schemas.openxmlformats.org/officeDocument/2006/relationships/image" Target="../media/image5.png"/><Relationship Id="rId1" Type="http://schemas.microsoft.com/office/2007/relationships/media" Target="../media/media13.mp3"/><Relationship Id="rId2" Type="http://schemas.openxmlformats.org/officeDocument/2006/relationships/audio" Target="../media/media13.mp3"/><Relationship Id="rId3" Type="http://schemas.openxmlformats.org/officeDocument/2006/relationships/slideLayout" Target="../slideLayouts/slideLayout3.xml"/><Relationship Id="rId4" Type="http://schemas.openxmlformats.org/officeDocument/2006/relationships/notesSlide" Target="../notesSlides/notesSlide13.xml"/><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56.png"/></Relationships>
</file>

<file path=ppt/slides/_rels/slide14.xml.rels><?xml version="1.0" encoding="UTF-8" standalone="yes"?>
<Relationships xmlns="http://schemas.openxmlformats.org/package/2006/relationships"><Relationship Id="rId11" Type="http://schemas.openxmlformats.org/officeDocument/2006/relationships/image" Target="../media/image4.png"/><Relationship Id="rId12" Type="http://schemas.openxmlformats.org/officeDocument/2006/relationships/image" Target="../media/image66.png"/><Relationship Id="rId13" Type="http://schemas.openxmlformats.org/officeDocument/2006/relationships/image" Target="../media/image5.png"/><Relationship Id="rId1" Type="http://schemas.microsoft.com/office/2007/relationships/media" Target="../media/media14.mp3"/><Relationship Id="rId2" Type="http://schemas.openxmlformats.org/officeDocument/2006/relationships/audio" Target="../media/media14.mp3"/><Relationship Id="rId3" Type="http://schemas.openxmlformats.org/officeDocument/2006/relationships/slideLayout" Target="../slideLayouts/slideLayout3.xml"/><Relationship Id="rId4" Type="http://schemas.openxmlformats.org/officeDocument/2006/relationships/notesSlide" Target="../notesSlides/notesSlide14.xml"/><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image" Target="../media/image63.png"/><Relationship Id="rId9" Type="http://schemas.openxmlformats.org/officeDocument/2006/relationships/image" Target="../media/image64.png"/><Relationship Id="rId10" Type="http://schemas.openxmlformats.org/officeDocument/2006/relationships/image" Target="../media/image65.png"/></Relationships>
</file>

<file path=ppt/slides/_rels/slide15.xml.rels><?xml version="1.0" encoding="UTF-8" standalone="yes"?>
<Relationships xmlns="http://schemas.openxmlformats.org/package/2006/relationships"><Relationship Id="rId11" Type="http://schemas.openxmlformats.org/officeDocument/2006/relationships/image" Target="../media/image73.png"/><Relationship Id="rId12" Type="http://schemas.openxmlformats.org/officeDocument/2006/relationships/image" Target="../media/image74.png"/><Relationship Id="rId13" Type="http://schemas.openxmlformats.org/officeDocument/2006/relationships/image" Target="../media/image75.png"/><Relationship Id="rId14" Type="http://schemas.openxmlformats.org/officeDocument/2006/relationships/image" Target="../media/image4.png"/><Relationship Id="rId15" Type="http://schemas.openxmlformats.org/officeDocument/2006/relationships/image" Target="../media/image76.png"/><Relationship Id="rId16" Type="http://schemas.openxmlformats.org/officeDocument/2006/relationships/image" Target="../media/image5.png"/><Relationship Id="rId1" Type="http://schemas.microsoft.com/office/2007/relationships/media" Target="../media/media15.mp3"/><Relationship Id="rId2" Type="http://schemas.openxmlformats.org/officeDocument/2006/relationships/audio" Target="../media/media15.mp3"/><Relationship Id="rId3" Type="http://schemas.openxmlformats.org/officeDocument/2006/relationships/slideLayout" Target="../slideLayouts/slideLayout3.xml"/><Relationship Id="rId4" Type="http://schemas.openxmlformats.org/officeDocument/2006/relationships/notesSlide" Target="../notesSlides/notesSlide15.xml"/><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0.png"/><Relationship Id="rId9" Type="http://schemas.openxmlformats.org/officeDocument/2006/relationships/image" Target="../media/image71.png"/><Relationship Id="rId10" Type="http://schemas.openxmlformats.org/officeDocument/2006/relationships/image" Target="../media/image72.png"/></Relationships>
</file>

<file path=ppt/slides/_rels/slide16.xml.rels><?xml version="1.0" encoding="UTF-8" standalone="yes"?>
<Relationships xmlns="http://schemas.openxmlformats.org/package/2006/relationships"><Relationship Id="rId11" Type="http://schemas.openxmlformats.org/officeDocument/2006/relationships/image" Target="../media/image83.png"/><Relationship Id="rId12" Type="http://schemas.openxmlformats.org/officeDocument/2006/relationships/image" Target="../media/image84.png"/><Relationship Id="rId13" Type="http://schemas.openxmlformats.org/officeDocument/2006/relationships/image" Target="../media/image4.png"/><Relationship Id="rId14" Type="http://schemas.openxmlformats.org/officeDocument/2006/relationships/image" Target="../media/image85.png"/><Relationship Id="rId15" Type="http://schemas.openxmlformats.org/officeDocument/2006/relationships/image" Target="../media/image5.png"/><Relationship Id="rId1" Type="http://schemas.microsoft.com/office/2007/relationships/media" Target="../media/media16.mp3"/><Relationship Id="rId2" Type="http://schemas.openxmlformats.org/officeDocument/2006/relationships/audio" Target="../media/media16.mp3"/><Relationship Id="rId3" Type="http://schemas.openxmlformats.org/officeDocument/2006/relationships/slideLayout" Target="../slideLayouts/slideLayout3.xml"/><Relationship Id="rId4" Type="http://schemas.openxmlformats.org/officeDocument/2006/relationships/notesSlide" Target="../notesSlides/notesSlide16.xml"/><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80.png"/><Relationship Id="rId9" Type="http://schemas.openxmlformats.org/officeDocument/2006/relationships/image" Target="../media/image81.png"/><Relationship Id="rId10" Type="http://schemas.openxmlformats.org/officeDocument/2006/relationships/image" Target="../media/image82.png"/></Relationships>
</file>

<file path=ppt/slides/_rels/slide17.xml.rels><?xml version="1.0" encoding="UTF-8" standalone="yes"?>
<Relationships xmlns="http://schemas.openxmlformats.org/package/2006/relationships"><Relationship Id="rId11" Type="http://schemas.openxmlformats.org/officeDocument/2006/relationships/image" Target="../media/image4.png"/><Relationship Id="rId12" Type="http://schemas.openxmlformats.org/officeDocument/2006/relationships/image" Target="../media/image92.png"/><Relationship Id="rId13" Type="http://schemas.openxmlformats.org/officeDocument/2006/relationships/image" Target="../media/image93.png"/><Relationship Id="rId14" Type="http://schemas.openxmlformats.org/officeDocument/2006/relationships/image" Target="../media/image5.png"/><Relationship Id="rId1" Type="http://schemas.microsoft.com/office/2007/relationships/media" Target="../media/media17.mp3"/><Relationship Id="rId2" Type="http://schemas.openxmlformats.org/officeDocument/2006/relationships/audio" Target="../media/media17.mp3"/><Relationship Id="rId3" Type="http://schemas.openxmlformats.org/officeDocument/2006/relationships/slideLayout" Target="../slideLayouts/slideLayout3.xml"/><Relationship Id="rId4" Type="http://schemas.openxmlformats.org/officeDocument/2006/relationships/notesSlide" Target="../notesSlides/notesSlide17.xml"/><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 Id="rId8" Type="http://schemas.openxmlformats.org/officeDocument/2006/relationships/image" Target="../media/image89.png"/><Relationship Id="rId9" Type="http://schemas.openxmlformats.org/officeDocument/2006/relationships/image" Target="../media/image90.png"/><Relationship Id="rId10" Type="http://schemas.openxmlformats.org/officeDocument/2006/relationships/image" Target="../media/image9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8.xml"/><Relationship Id="rId5" Type="http://schemas.openxmlformats.org/officeDocument/2006/relationships/image" Target="../media/image94.png"/><Relationship Id="rId6" Type="http://schemas.openxmlformats.org/officeDocument/2006/relationships/image" Target="../media/image95.png"/><Relationship Id="rId7" Type="http://schemas.openxmlformats.org/officeDocument/2006/relationships/image" Target="../media/image96.png"/><Relationship Id="rId8" Type="http://schemas.openxmlformats.org/officeDocument/2006/relationships/image" Target="../media/image4.png"/><Relationship Id="rId9" Type="http://schemas.openxmlformats.org/officeDocument/2006/relationships/image" Target="../media/image97.png"/><Relationship Id="rId10" Type="http://schemas.openxmlformats.org/officeDocument/2006/relationships/image" Target="../media/image5.png"/><Relationship Id="rId1" Type="http://schemas.microsoft.com/office/2007/relationships/media" Target="../media/media18.mp3"/><Relationship Id="rId2" Type="http://schemas.openxmlformats.org/officeDocument/2006/relationships/audio" Target="../media/media18.mp3"/></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9.xml"/><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0.png"/><Relationship Id="rId8" Type="http://schemas.openxmlformats.org/officeDocument/2006/relationships/image" Target="../media/image101.png"/><Relationship Id="rId9" Type="http://schemas.openxmlformats.org/officeDocument/2006/relationships/image" Target="../media/image4.png"/><Relationship Id="rId10" Type="http://schemas.openxmlformats.org/officeDocument/2006/relationships/image" Target="../media/image102.png"/><Relationship Id="rId11" Type="http://schemas.openxmlformats.org/officeDocument/2006/relationships/image" Target="../media/image5.png"/><Relationship Id="rId1" Type="http://schemas.microsoft.com/office/2007/relationships/media" Target="../media/media19.mp3"/><Relationship Id="rId2" Type="http://schemas.openxmlformats.org/officeDocument/2006/relationships/audio" Target="../media/media19.mp3"/></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xml"/><Relationship Id="rId5" Type="http://schemas.openxmlformats.org/officeDocument/2006/relationships/image" Target="../media/image4.png"/><Relationship Id="rId6" Type="http://schemas.openxmlformats.org/officeDocument/2006/relationships/image" Target="../media/image5.png"/><Relationship Id="rId1" Type="http://schemas.microsoft.com/office/2007/relationships/media" Target="../media/media2.mp3"/><Relationship Id="rId2" Type="http://schemas.openxmlformats.org/officeDocument/2006/relationships/audio" Target="../media/media2.mp3"/></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0.xml"/><Relationship Id="rId5" Type="http://schemas.openxmlformats.org/officeDocument/2006/relationships/image" Target="../media/image4.png"/><Relationship Id="rId6" Type="http://schemas.openxmlformats.org/officeDocument/2006/relationships/image" Target="../media/image98.png"/><Relationship Id="rId7" Type="http://schemas.openxmlformats.org/officeDocument/2006/relationships/image" Target="../media/image103.png"/><Relationship Id="rId8" Type="http://schemas.openxmlformats.org/officeDocument/2006/relationships/image" Target="../media/image104.png"/><Relationship Id="rId9" Type="http://schemas.openxmlformats.org/officeDocument/2006/relationships/image" Target="../media/image5.png"/><Relationship Id="rId1" Type="http://schemas.microsoft.com/office/2007/relationships/media" Target="../media/media20.mp3"/><Relationship Id="rId2" Type="http://schemas.openxmlformats.org/officeDocument/2006/relationships/audio" Target="../media/media20.mp3"/></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1.xml"/><Relationship Id="rId5" Type="http://schemas.openxmlformats.org/officeDocument/2006/relationships/image" Target="../media/image4.png"/><Relationship Id="rId6" Type="http://schemas.openxmlformats.org/officeDocument/2006/relationships/image" Target="../media/image98.png"/><Relationship Id="rId7" Type="http://schemas.openxmlformats.org/officeDocument/2006/relationships/image" Target="../media/image105.png"/><Relationship Id="rId8" Type="http://schemas.openxmlformats.org/officeDocument/2006/relationships/image" Target="../media/image5.png"/><Relationship Id="rId1" Type="http://schemas.microsoft.com/office/2007/relationships/media" Target="../media/media21.mp3"/><Relationship Id="rId2" Type="http://schemas.openxmlformats.org/officeDocument/2006/relationships/audio" Target="../media/media21.mp3"/></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notesSlide" Target="../notesSlides/notesSlide22.xml"/><Relationship Id="rId5" Type="http://schemas.openxmlformats.org/officeDocument/2006/relationships/image" Target="../media/image106.png"/><Relationship Id="rId6" Type="http://schemas.openxmlformats.org/officeDocument/2006/relationships/image" Target="../media/image107.png"/><Relationship Id="rId7" Type="http://schemas.openxmlformats.org/officeDocument/2006/relationships/image" Target="../media/image4.png"/><Relationship Id="rId8" Type="http://schemas.openxmlformats.org/officeDocument/2006/relationships/image" Target="../media/image108.png"/><Relationship Id="rId9" Type="http://schemas.openxmlformats.org/officeDocument/2006/relationships/image" Target="../media/image109.png"/><Relationship Id="rId10" Type="http://schemas.openxmlformats.org/officeDocument/2006/relationships/image" Target="../media/image5.png"/><Relationship Id="rId1" Type="http://schemas.microsoft.com/office/2007/relationships/media" Target="../media/media22.mp3"/><Relationship Id="rId2" Type="http://schemas.openxmlformats.org/officeDocument/2006/relationships/audio" Target="../media/media22.mp3"/></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3.xml"/><Relationship Id="rId5" Type="http://schemas.openxmlformats.org/officeDocument/2006/relationships/image" Target="../media/image110.png"/><Relationship Id="rId6" Type="http://schemas.openxmlformats.org/officeDocument/2006/relationships/image" Target="../media/image4.png"/><Relationship Id="rId7" Type="http://schemas.openxmlformats.org/officeDocument/2006/relationships/image" Target="../media/image111.png"/><Relationship Id="rId8" Type="http://schemas.openxmlformats.org/officeDocument/2006/relationships/image" Target="../media/image112.png"/><Relationship Id="rId9" Type="http://schemas.openxmlformats.org/officeDocument/2006/relationships/image" Target="../media/image113.png"/><Relationship Id="rId10" Type="http://schemas.openxmlformats.org/officeDocument/2006/relationships/image" Target="../media/image5.png"/><Relationship Id="rId1" Type="http://schemas.microsoft.com/office/2007/relationships/media" Target="../media/media23.mp3"/><Relationship Id="rId2" Type="http://schemas.openxmlformats.org/officeDocument/2006/relationships/audio" Target="../media/media23.mp3"/></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4.xml"/><Relationship Id="rId5" Type="http://schemas.openxmlformats.org/officeDocument/2006/relationships/image" Target="../media/image114.png"/><Relationship Id="rId6" Type="http://schemas.openxmlformats.org/officeDocument/2006/relationships/image" Target="../media/image115.png"/><Relationship Id="rId7" Type="http://schemas.openxmlformats.org/officeDocument/2006/relationships/image" Target="../media/image116.png"/><Relationship Id="rId8" Type="http://schemas.openxmlformats.org/officeDocument/2006/relationships/image" Target="../media/image4.png"/><Relationship Id="rId9" Type="http://schemas.openxmlformats.org/officeDocument/2006/relationships/image" Target="../media/image5.png"/><Relationship Id="rId1" Type="http://schemas.microsoft.com/office/2007/relationships/media" Target="../media/media24.mp3"/><Relationship Id="rId2" Type="http://schemas.openxmlformats.org/officeDocument/2006/relationships/audio" Target="../media/media24.mp3"/></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5.xml"/><Relationship Id="rId5" Type="http://schemas.openxmlformats.org/officeDocument/2006/relationships/image" Target="../media/image114.png"/><Relationship Id="rId6" Type="http://schemas.openxmlformats.org/officeDocument/2006/relationships/image" Target="../media/image4.png"/><Relationship Id="rId7" Type="http://schemas.openxmlformats.org/officeDocument/2006/relationships/image" Target="../media/image5.png"/><Relationship Id="rId1" Type="http://schemas.microsoft.com/office/2007/relationships/media" Target="../media/media25.mp3"/><Relationship Id="rId2" Type="http://schemas.openxmlformats.org/officeDocument/2006/relationships/audio" Target="../media/media25.mp3"/></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6.xml"/><Relationship Id="rId5" Type="http://schemas.openxmlformats.org/officeDocument/2006/relationships/image" Target="../media/image117.png"/><Relationship Id="rId6" Type="http://schemas.openxmlformats.org/officeDocument/2006/relationships/image" Target="../media/image4.png"/><Relationship Id="rId7" Type="http://schemas.openxmlformats.org/officeDocument/2006/relationships/image" Target="../media/image118.png"/><Relationship Id="rId8" Type="http://schemas.openxmlformats.org/officeDocument/2006/relationships/image" Target="../media/image5.png"/><Relationship Id="rId1" Type="http://schemas.microsoft.com/office/2007/relationships/media" Target="../media/media26.mp3"/><Relationship Id="rId2" Type="http://schemas.openxmlformats.org/officeDocument/2006/relationships/audio" Target="../media/media26.mp3"/></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7.xml"/><Relationship Id="rId5" Type="http://schemas.openxmlformats.org/officeDocument/2006/relationships/image" Target="../media/image119.png"/><Relationship Id="rId6" Type="http://schemas.openxmlformats.org/officeDocument/2006/relationships/image" Target="../media/image4.png"/><Relationship Id="rId7" Type="http://schemas.openxmlformats.org/officeDocument/2006/relationships/image" Target="../media/image120.png"/><Relationship Id="rId8" Type="http://schemas.openxmlformats.org/officeDocument/2006/relationships/image" Target="../media/image121.png"/><Relationship Id="rId9" Type="http://schemas.openxmlformats.org/officeDocument/2006/relationships/image" Target="../media/image5.png"/><Relationship Id="rId1" Type="http://schemas.microsoft.com/office/2007/relationships/media" Target="../media/media27.mp3"/><Relationship Id="rId2" Type="http://schemas.openxmlformats.org/officeDocument/2006/relationships/audio" Target="../media/media27.mp3"/></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8.xml"/><Relationship Id="rId5" Type="http://schemas.openxmlformats.org/officeDocument/2006/relationships/image" Target="../media/image4.png"/><Relationship Id="rId6" Type="http://schemas.openxmlformats.org/officeDocument/2006/relationships/image" Target="../media/image122.png"/><Relationship Id="rId7" Type="http://schemas.openxmlformats.org/officeDocument/2006/relationships/image" Target="../media/image123.png"/><Relationship Id="rId8" Type="http://schemas.openxmlformats.org/officeDocument/2006/relationships/image" Target="../media/image124.png"/><Relationship Id="rId9" Type="http://schemas.openxmlformats.org/officeDocument/2006/relationships/image" Target="../media/image125.png"/><Relationship Id="rId10" Type="http://schemas.openxmlformats.org/officeDocument/2006/relationships/image" Target="../media/image5.png"/><Relationship Id="rId1" Type="http://schemas.microsoft.com/office/2007/relationships/media" Target="../media/media28.mp3"/><Relationship Id="rId2" Type="http://schemas.openxmlformats.org/officeDocument/2006/relationships/audio" Target="../media/media28.mp3"/></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9.xml"/><Relationship Id="rId5" Type="http://schemas.openxmlformats.org/officeDocument/2006/relationships/image" Target="../media/image4.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5.png"/><Relationship Id="rId1" Type="http://schemas.microsoft.com/office/2007/relationships/media" Target="../media/media29.mp3"/><Relationship Id="rId2" Type="http://schemas.openxmlformats.org/officeDocument/2006/relationships/audio" Target="../media/media29.mp3"/></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6.xml"/><Relationship Id="rId4" Type="http://schemas.openxmlformats.org/officeDocument/2006/relationships/notesSlide" Target="../notesSlides/notesSlide3.xml"/><Relationship Id="rId5" Type="http://schemas.openxmlformats.org/officeDocument/2006/relationships/image" Target="../media/image4.png"/><Relationship Id="rId6" Type="http://schemas.openxmlformats.org/officeDocument/2006/relationships/image" Target="../media/image6.png"/><Relationship Id="rId7" Type="http://schemas.openxmlformats.org/officeDocument/2006/relationships/image" Target="../media/image5.png"/><Relationship Id="rId1" Type="http://schemas.microsoft.com/office/2007/relationships/media" Target="../media/media3.mp3"/><Relationship Id="rId2" Type="http://schemas.openxmlformats.org/officeDocument/2006/relationships/audio" Target="../media/media3.mp3"/></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0.xml"/><Relationship Id="rId5" Type="http://schemas.openxmlformats.org/officeDocument/2006/relationships/image" Target="../media/image128.png"/><Relationship Id="rId6" Type="http://schemas.openxmlformats.org/officeDocument/2006/relationships/image" Target="../media/image4.png"/><Relationship Id="rId7" Type="http://schemas.openxmlformats.org/officeDocument/2006/relationships/image" Target="../media/image5.png"/><Relationship Id="rId1" Type="http://schemas.microsoft.com/office/2007/relationships/media" Target="../media/media30.mp3"/><Relationship Id="rId2" Type="http://schemas.openxmlformats.org/officeDocument/2006/relationships/audio" Target="../media/media30.mp3"/></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1.xml"/><Relationship Id="rId5" Type="http://schemas.openxmlformats.org/officeDocument/2006/relationships/image" Target="../media/image4.png"/><Relationship Id="rId6" Type="http://schemas.openxmlformats.org/officeDocument/2006/relationships/image" Target="../media/image129.png"/><Relationship Id="rId7" Type="http://schemas.openxmlformats.org/officeDocument/2006/relationships/image" Target="../media/image130.png"/><Relationship Id="rId8" Type="http://schemas.openxmlformats.org/officeDocument/2006/relationships/image" Target="../media/image131.png"/><Relationship Id="rId9" Type="http://schemas.openxmlformats.org/officeDocument/2006/relationships/image" Target="../media/image132.png"/><Relationship Id="rId10" Type="http://schemas.openxmlformats.org/officeDocument/2006/relationships/image" Target="../media/image133.png"/><Relationship Id="rId11" Type="http://schemas.openxmlformats.org/officeDocument/2006/relationships/image" Target="../media/image5.png"/><Relationship Id="rId1" Type="http://schemas.microsoft.com/office/2007/relationships/media" Target="../media/media31.mp3"/><Relationship Id="rId2" Type="http://schemas.openxmlformats.org/officeDocument/2006/relationships/audio" Target="../media/media31.mp3"/></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2.xml"/><Relationship Id="rId5" Type="http://schemas.openxmlformats.org/officeDocument/2006/relationships/image" Target="../media/image134.png"/><Relationship Id="rId6" Type="http://schemas.openxmlformats.org/officeDocument/2006/relationships/image" Target="../media/image4.png"/><Relationship Id="rId7" Type="http://schemas.openxmlformats.org/officeDocument/2006/relationships/image" Target="../media/image135.png"/><Relationship Id="rId8" Type="http://schemas.openxmlformats.org/officeDocument/2006/relationships/image" Target="../media/image136.png"/><Relationship Id="rId9" Type="http://schemas.openxmlformats.org/officeDocument/2006/relationships/image" Target="../media/image137.png"/><Relationship Id="rId10" Type="http://schemas.openxmlformats.org/officeDocument/2006/relationships/image" Target="../media/image5.png"/><Relationship Id="rId1" Type="http://schemas.microsoft.com/office/2007/relationships/media" Target="../media/media32.mp3"/><Relationship Id="rId2" Type="http://schemas.openxmlformats.org/officeDocument/2006/relationships/audio" Target="../media/media32.mp3"/></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3.xml"/><Relationship Id="rId5" Type="http://schemas.openxmlformats.org/officeDocument/2006/relationships/image" Target="../media/image138.png"/><Relationship Id="rId6" Type="http://schemas.openxmlformats.org/officeDocument/2006/relationships/image" Target="../media/image4.png"/><Relationship Id="rId7" Type="http://schemas.openxmlformats.org/officeDocument/2006/relationships/image" Target="../media/image139.png"/><Relationship Id="rId8" Type="http://schemas.openxmlformats.org/officeDocument/2006/relationships/image" Target="../media/image43.png"/><Relationship Id="rId1" Type="http://schemas.microsoft.com/office/2007/relationships/media" Target="../media/media33.mp3"/><Relationship Id="rId2" Type="http://schemas.openxmlformats.org/officeDocument/2006/relationships/audio" Target="../media/media33.mp3"/></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4.xml"/><Relationship Id="rId5" Type="http://schemas.openxmlformats.org/officeDocument/2006/relationships/image" Target="../media/image4.png"/><Relationship Id="rId6" Type="http://schemas.openxmlformats.org/officeDocument/2006/relationships/image" Target="../media/image140.png"/><Relationship Id="rId7" Type="http://schemas.openxmlformats.org/officeDocument/2006/relationships/image" Target="../media/image43.png"/><Relationship Id="rId1" Type="http://schemas.microsoft.com/office/2007/relationships/media" Target="../media/media34.mp3"/><Relationship Id="rId2" Type="http://schemas.openxmlformats.org/officeDocument/2006/relationships/audio" Target="../media/media34.mp3"/></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5.xml"/><Relationship Id="rId5" Type="http://schemas.openxmlformats.org/officeDocument/2006/relationships/image" Target="../media/image4.png"/><Relationship Id="rId6" Type="http://schemas.openxmlformats.org/officeDocument/2006/relationships/image" Target="../media/image141.png"/><Relationship Id="rId7" Type="http://schemas.openxmlformats.org/officeDocument/2006/relationships/image" Target="../media/image142.png"/><Relationship Id="rId8" Type="http://schemas.openxmlformats.org/officeDocument/2006/relationships/image" Target="../media/image143.png"/><Relationship Id="rId9" Type="http://schemas.openxmlformats.org/officeDocument/2006/relationships/image" Target="../media/image43.png"/><Relationship Id="rId1" Type="http://schemas.microsoft.com/office/2007/relationships/media" Target="../media/media35.mp3"/><Relationship Id="rId2" Type="http://schemas.openxmlformats.org/officeDocument/2006/relationships/audio" Target="../media/media35.mp3"/></Relationships>
</file>

<file path=ppt/slides/_rels/slide36.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4.png"/><Relationship Id="rId5" Type="http://schemas.openxmlformats.org/officeDocument/2006/relationships/image" Target="../media/image145.png"/><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xml"/><Relationship Id="rId5" Type="http://schemas.openxmlformats.org/officeDocument/2006/relationships/image" Target="../media/image4.png"/><Relationship Id="rId6" Type="http://schemas.openxmlformats.org/officeDocument/2006/relationships/image" Target="../media/image5.png"/><Relationship Id="rId1" Type="http://schemas.microsoft.com/office/2007/relationships/media" Target="../media/media4.mp3"/><Relationship Id="rId2" Type="http://schemas.openxmlformats.org/officeDocument/2006/relationships/audio" Target="../media/media4.mp3"/></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xml"/><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image" Target="../media/image5.png"/><Relationship Id="rId1" Type="http://schemas.microsoft.com/office/2007/relationships/media" Target="../media/media5.mp3"/><Relationship Id="rId2" Type="http://schemas.openxmlformats.org/officeDocument/2006/relationships/audio" Target="../media/media5.mp3"/></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xml"/><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4.png"/><Relationship Id="rId10" Type="http://schemas.openxmlformats.org/officeDocument/2006/relationships/image" Target="../media/image12.png"/><Relationship Id="rId11" Type="http://schemas.openxmlformats.org/officeDocument/2006/relationships/image" Target="../media/image5.png"/><Relationship Id="rId1" Type="http://schemas.microsoft.com/office/2007/relationships/media" Target="../media/media6.mp3"/><Relationship Id="rId2" Type="http://schemas.openxmlformats.org/officeDocument/2006/relationships/audio" Target="../media/media6.mp3"/></Relationships>
</file>

<file path=ppt/slides/_rels/slide7.xml.rels><?xml version="1.0" encoding="UTF-8" standalone="yes"?>
<Relationships xmlns="http://schemas.openxmlformats.org/package/2006/relationships"><Relationship Id="rId11" Type="http://schemas.openxmlformats.org/officeDocument/2006/relationships/image" Target="../media/image19.png"/><Relationship Id="rId12" Type="http://schemas.openxmlformats.org/officeDocument/2006/relationships/image" Target="../media/image20.png"/><Relationship Id="rId13" Type="http://schemas.openxmlformats.org/officeDocument/2006/relationships/image" Target="../media/image21.png"/><Relationship Id="rId14" Type="http://schemas.openxmlformats.org/officeDocument/2006/relationships/image" Target="../media/image4.png"/><Relationship Id="rId15" Type="http://schemas.openxmlformats.org/officeDocument/2006/relationships/image" Target="../media/image5.png"/><Relationship Id="rId1" Type="http://schemas.microsoft.com/office/2007/relationships/media" Target="../media/media7.mp3"/><Relationship Id="rId2" Type="http://schemas.openxmlformats.org/officeDocument/2006/relationships/audio" Target="../media/media7.mp3"/><Relationship Id="rId3" Type="http://schemas.openxmlformats.org/officeDocument/2006/relationships/slideLayout" Target="../slideLayouts/slideLayout3.xml"/><Relationship Id="rId4" Type="http://schemas.openxmlformats.org/officeDocument/2006/relationships/notesSlide" Target="../notesSlides/notesSlide7.xml"/><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8.xml"/><Relationship Id="rId5" Type="http://schemas.openxmlformats.org/officeDocument/2006/relationships/image" Target="../media/image16.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4.png"/><Relationship Id="rId10" Type="http://schemas.openxmlformats.org/officeDocument/2006/relationships/image" Target="../media/image5.png"/><Relationship Id="rId1" Type="http://schemas.microsoft.com/office/2007/relationships/media" Target="../media/media8.mp3"/><Relationship Id="rId2" Type="http://schemas.openxmlformats.org/officeDocument/2006/relationships/audio" Target="../media/media8.mp3"/></Relationships>
</file>

<file path=ppt/slides/_rels/slide9.xml.rels><?xml version="1.0" encoding="UTF-8" standalone="yes"?>
<Relationships xmlns="http://schemas.openxmlformats.org/package/2006/relationships"><Relationship Id="rId11" Type="http://schemas.openxmlformats.org/officeDocument/2006/relationships/image" Target="../media/image31.png"/><Relationship Id="rId12" Type="http://schemas.openxmlformats.org/officeDocument/2006/relationships/image" Target="../media/image4.png"/><Relationship Id="rId13" Type="http://schemas.openxmlformats.org/officeDocument/2006/relationships/image" Target="../media/image32.png"/><Relationship Id="rId14" Type="http://schemas.openxmlformats.org/officeDocument/2006/relationships/image" Target="../media/image5.png"/><Relationship Id="rId1" Type="http://schemas.microsoft.com/office/2007/relationships/media" Target="../media/media9.mp3"/><Relationship Id="rId2" Type="http://schemas.openxmlformats.org/officeDocument/2006/relationships/audio" Target="../media/media9.mp3"/><Relationship Id="rId3" Type="http://schemas.openxmlformats.org/officeDocument/2006/relationships/slideLayout" Target="../slideLayouts/slideLayout11.xml"/><Relationship Id="rId4" Type="http://schemas.openxmlformats.org/officeDocument/2006/relationships/notesSlide" Target="../notesSlides/notesSlide9.xml"/><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34232649"/>
              </p:ext>
            </p:extLst>
          </p:nvPr>
        </p:nvGraphicFramePr>
        <p:xfrm>
          <a:off x="685421" y="1482911"/>
          <a:ext cx="6561540" cy="4460689"/>
        </p:xfrm>
        <a:graphic>
          <a:graphicData uri="http://schemas.openxmlformats.org/drawingml/2006/table">
            <a:tbl>
              <a:tblPr firstRow="1" bandRow="1">
                <a:tableStyleId>{5C22544A-7EE6-4342-B048-85BDC9FD1C3A}</a:tableStyleId>
              </a:tblPr>
              <a:tblGrid>
                <a:gridCol w="5123394"/>
                <a:gridCol w="1438146"/>
              </a:tblGrid>
              <a:tr h="315409">
                <a:tc gridSpan="2">
                  <a:txBody>
                    <a:bodyPr/>
                    <a:lstStyle/>
                    <a:p>
                      <a:r>
                        <a:rPr lang="en-US" sz="1000" dirty="0" smtClean="0"/>
                        <a:t>Table of Contents</a:t>
                      </a:r>
                      <a:endParaRPr lang="en-US" sz="1000" dirty="0"/>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hMerge="1">
                  <a:txBody>
                    <a:bodyPr/>
                    <a:lstStyle/>
                    <a:p>
                      <a:endParaRPr lang="en-US" dirty="0"/>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39265">
                <a:tc>
                  <a:txBody>
                    <a:bodyPr/>
                    <a:lstStyle/>
                    <a:p>
                      <a:r>
                        <a:rPr lang="en-US" sz="1000" b="1" dirty="0" smtClean="0">
                          <a:hlinkClick r:id="rId5" action="ppaction://hlinksldjump"/>
                        </a:rPr>
                        <a:t>Registration and Login</a:t>
                      </a:r>
                      <a:endParaRPr lang="en-US" sz="1000" b="1" dirty="0"/>
                    </a:p>
                  </a:txBody>
                  <a:tcPr>
                    <a:lnL w="28575" cap="flat" cmpd="sng" algn="ctr">
                      <a:solidFill>
                        <a:schemeClr val="accent1"/>
                      </a:solidFill>
                      <a:prstDash val="solid"/>
                      <a:round/>
                      <a:headEnd type="none" w="med" len="med"/>
                      <a:tailEnd type="none" w="med" len="med"/>
                    </a:lnL>
                    <a:lnT w="28575" cap="flat" cmpd="sng" algn="ctr">
                      <a:solidFill>
                        <a:schemeClr val="accent1"/>
                      </a:solidFill>
                      <a:prstDash val="solid"/>
                      <a:round/>
                      <a:headEnd type="none" w="med" len="med"/>
                      <a:tailEnd type="none" w="med" len="med"/>
                    </a:lnT>
                  </a:tcPr>
                </a:tc>
                <a:tc>
                  <a:txBody>
                    <a:bodyPr/>
                    <a:lstStyle/>
                    <a:p>
                      <a:pPr algn="ctr"/>
                      <a:r>
                        <a:rPr lang="en-US" sz="1000" b="1" dirty="0" smtClean="0">
                          <a:hlinkClick r:id="rId5" action="ppaction://hlinksldjump"/>
                        </a:rPr>
                        <a:t>2</a:t>
                      </a:r>
                      <a:endParaRPr lang="en-US" sz="1000" b="1" dirty="0"/>
                    </a:p>
                  </a:txBody>
                  <a:tcPr>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tcPr>
                </a:tc>
              </a:tr>
              <a:tr h="229928">
                <a:tc>
                  <a:txBody>
                    <a:bodyPr/>
                    <a:lstStyle/>
                    <a:p>
                      <a:r>
                        <a:rPr lang="en-US" sz="1000" b="1" dirty="0" smtClean="0">
                          <a:hlinkClick r:id="rId6" action="ppaction://hlinksldjump"/>
                        </a:rPr>
                        <a:t>Design Area</a:t>
                      </a:r>
                      <a:r>
                        <a:rPr lang="en-US" sz="1000" b="1" baseline="0" dirty="0" smtClean="0">
                          <a:hlinkClick r:id="rId6" action="ppaction://hlinksldjump"/>
                        </a:rPr>
                        <a:t> </a:t>
                      </a:r>
                      <a:r>
                        <a:rPr lang="en-US" sz="1000" b="1" dirty="0" smtClean="0">
                          <a:hlinkClick r:id="rId6" action="ppaction://hlinksldjump"/>
                        </a:rPr>
                        <a:t>Configuration:</a:t>
                      </a:r>
                      <a:r>
                        <a:rPr lang="en-US" sz="1000" b="1" baseline="0" dirty="0" smtClean="0">
                          <a:hlinkClick r:id="rId6" action="ppaction://hlinksldjump"/>
                        </a:rPr>
                        <a:t> General</a:t>
                      </a:r>
                      <a:endParaRPr lang="en-US" sz="1000" b="1" dirty="0"/>
                    </a:p>
                  </a:txBody>
                  <a:tcPr>
                    <a:lnL w="28575" cap="flat" cmpd="sng" algn="ctr">
                      <a:solidFill>
                        <a:schemeClr val="accent1"/>
                      </a:solidFill>
                      <a:prstDash val="solid"/>
                      <a:round/>
                      <a:headEnd type="none" w="med" len="med"/>
                      <a:tailEnd type="none" w="med" len="med"/>
                    </a:lnL>
                  </a:tcPr>
                </a:tc>
                <a:tc>
                  <a:txBody>
                    <a:bodyPr/>
                    <a:lstStyle/>
                    <a:p>
                      <a:pPr algn="ctr"/>
                      <a:r>
                        <a:rPr lang="en-US" sz="1000" b="1" dirty="0" smtClean="0">
                          <a:hlinkClick r:id="rId6" action="ppaction://hlinksldjump"/>
                        </a:rPr>
                        <a:t>5</a:t>
                      </a:r>
                      <a:endParaRPr lang="en-US" sz="1000" b="1" dirty="0"/>
                    </a:p>
                  </a:txBody>
                  <a:tcPr>
                    <a:lnR w="28575" cap="flat" cmpd="sng" algn="ctr">
                      <a:solidFill>
                        <a:schemeClr val="accent1"/>
                      </a:solidFill>
                      <a:prstDash val="solid"/>
                      <a:round/>
                      <a:headEnd type="none" w="med" len="med"/>
                      <a:tailEnd type="none" w="med" len="med"/>
                    </a:lnR>
                  </a:tcPr>
                </a:tc>
              </a:tr>
              <a:tr h="213920">
                <a:tc>
                  <a:txBody>
                    <a:bodyPr/>
                    <a:lstStyle/>
                    <a:p>
                      <a:r>
                        <a:rPr lang="en-US" sz="1000" b="1" dirty="0" smtClean="0">
                          <a:hlinkClick r:id="rId7" action="ppaction://hlinksldjump"/>
                        </a:rPr>
                        <a:t>Cabinet: General</a:t>
                      </a:r>
                      <a:endParaRPr lang="en-US" sz="1000" b="1" dirty="0"/>
                    </a:p>
                  </a:txBody>
                  <a:tcPr>
                    <a:lnL w="28575" cap="flat" cmpd="sng" algn="ctr">
                      <a:solidFill>
                        <a:schemeClr val="accent1"/>
                      </a:solidFill>
                      <a:prstDash val="solid"/>
                      <a:round/>
                      <a:headEnd type="none" w="med" len="med"/>
                      <a:tailEnd type="none" w="med" len="med"/>
                    </a:lnL>
                  </a:tcPr>
                </a:tc>
                <a:tc>
                  <a:txBody>
                    <a:bodyPr/>
                    <a:lstStyle/>
                    <a:p>
                      <a:pPr algn="ctr"/>
                      <a:r>
                        <a:rPr lang="en-US" sz="1000" b="1" dirty="0" smtClean="0">
                          <a:hlinkClick r:id="rId8" action="ppaction://hlinksldjump"/>
                        </a:rPr>
                        <a:t>8</a:t>
                      </a:r>
                      <a:endParaRPr lang="en-US" sz="1000" b="1" dirty="0"/>
                    </a:p>
                  </a:txBody>
                  <a:tcPr>
                    <a:lnR w="28575" cap="flat" cmpd="sng" algn="ctr">
                      <a:solidFill>
                        <a:schemeClr val="accent1"/>
                      </a:solidFill>
                      <a:prstDash val="solid"/>
                      <a:round/>
                      <a:headEnd type="none" w="med" len="med"/>
                      <a:tailEnd type="none" w="med" len="med"/>
                    </a:lnR>
                  </a:tcPr>
                </a:tc>
              </a:tr>
              <a:tr h="213920">
                <a:tc>
                  <a:txBody>
                    <a:bodyPr/>
                    <a:lstStyle/>
                    <a:p>
                      <a:r>
                        <a:rPr lang="en-US" sz="1000" b="1" dirty="0" smtClean="0">
                          <a:hlinkClick r:id="rId9" action="ppaction://hlinksldjump"/>
                        </a:rPr>
                        <a:t>Build: General</a:t>
                      </a:r>
                      <a:endParaRPr lang="en-US" sz="1000" b="1" dirty="0"/>
                    </a:p>
                  </a:txBody>
                  <a:tcPr>
                    <a:lnL w="28575" cap="flat" cmpd="sng" algn="ctr">
                      <a:solidFill>
                        <a:schemeClr val="accent1"/>
                      </a:solidFill>
                      <a:prstDash val="solid"/>
                      <a:round/>
                      <a:headEnd type="none" w="med" len="med"/>
                      <a:tailEnd type="none" w="med" len="med"/>
                    </a:lnL>
                  </a:tcPr>
                </a:tc>
                <a:tc>
                  <a:txBody>
                    <a:bodyPr/>
                    <a:lstStyle/>
                    <a:p>
                      <a:pPr algn="ctr"/>
                      <a:r>
                        <a:rPr lang="en-US" sz="1000" b="1" dirty="0" smtClean="0">
                          <a:hlinkClick r:id="rId9" action="ppaction://hlinksldjump"/>
                        </a:rPr>
                        <a:t>14</a:t>
                      </a:r>
                      <a:endParaRPr lang="en-US" sz="1000" b="1" dirty="0"/>
                    </a:p>
                  </a:txBody>
                  <a:tcPr>
                    <a:lnR w="28575" cap="flat" cmpd="sng" algn="ctr">
                      <a:solidFill>
                        <a:schemeClr val="accent1"/>
                      </a:solidFill>
                      <a:prstDash val="solid"/>
                      <a:round/>
                      <a:headEnd type="none" w="med" len="med"/>
                      <a:tailEnd type="none" w="med" len="med"/>
                    </a:lnR>
                  </a:tcPr>
                </a:tc>
              </a:tr>
              <a:tr h="214270">
                <a:tc>
                  <a:txBody>
                    <a:bodyPr/>
                    <a:lstStyle/>
                    <a:p>
                      <a:r>
                        <a:rPr lang="en-US" sz="1000" b="1" dirty="0" smtClean="0">
                          <a:hlinkClick r:id="rId10" action="ppaction://hlinksldjump"/>
                        </a:rPr>
                        <a:t>Location</a:t>
                      </a:r>
                      <a:endParaRPr lang="en-US" sz="1000" b="1" dirty="0"/>
                    </a:p>
                  </a:txBody>
                  <a:tcPr>
                    <a:lnL w="28575" cap="flat" cmpd="sng" algn="ctr">
                      <a:solidFill>
                        <a:schemeClr val="accent1"/>
                      </a:solidFill>
                      <a:prstDash val="solid"/>
                      <a:round/>
                      <a:headEnd type="none" w="med" len="med"/>
                      <a:tailEnd type="none" w="med" len="med"/>
                    </a:lnL>
                  </a:tcPr>
                </a:tc>
                <a:tc>
                  <a:txBody>
                    <a:bodyPr/>
                    <a:lstStyle/>
                    <a:p>
                      <a:pPr algn="ctr"/>
                      <a:r>
                        <a:rPr lang="en-US" sz="1000" b="1" dirty="0" smtClean="0">
                          <a:hlinkClick r:id="rId10" action="ppaction://hlinksldjump"/>
                        </a:rPr>
                        <a:t>17</a:t>
                      </a:r>
                      <a:endParaRPr lang="en-US" sz="1000" b="1" dirty="0"/>
                    </a:p>
                  </a:txBody>
                  <a:tcPr>
                    <a:lnR w="28575" cap="flat" cmpd="sng" algn="ctr">
                      <a:solidFill>
                        <a:schemeClr val="accent1"/>
                      </a:solidFill>
                      <a:prstDash val="solid"/>
                      <a:round/>
                      <a:headEnd type="none" w="med" len="med"/>
                      <a:tailEnd type="none" w="med" len="med"/>
                    </a:lnR>
                  </a:tcPr>
                </a:tc>
              </a:tr>
              <a:tr h="226875">
                <a:tc>
                  <a:txBody>
                    <a:bodyPr/>
                    <a:lstStyle/>
                    <a:p>
                      <a:r>
                        <a:rPr lang="en-US" sz="1000" b="1" dirty="0" smtClean="0">
                          <a:hlinkClick r:id="rId11" action="ppaction://hlinksldjump"/>
                        </a:rPr>
                        <a:t>Tap/Tether</a:t>
                      </a:r>
                      <a:endParaRPr lang="en-US" sz="1000" b="1" dirty="0"/>
                    </a:p>
                  </a:txBody>
                  <a:tcPr>
                    <a:lnL w="28575" cap="flat" cmpd="sng" algn="ctr">
                      <a:solidFill>
                        <a:schemeClr val="accent1"/>
                      </a:solidFill>
                      <a:prstDash val="solid"/>
                      <a:round/>
                      <a:headEnd type="none" w="med" len="med"/>
                      <a:tailEnd type="none" w="med" len="med"/>
                    </a:lnL>
                  </a:tcPr>
                </a:tc>
                <a:tc>
                  <a:txBody>
                    <a:bodyPr/>
                    <a:lstStyle/>
                    <a:p>
                      <a:pPr algn="ctr"/>
                      <a:r>
                        <a:rPr lang="en-US" sz="1000" b="1" dirty="0" smtClean="0">
                          <a:hlinkClick r:id="rId11" action="ppaction://hlinksldjump"/>
                        </a:rPr>
                        <a:t>18</a:t>
                      </a:r>
                      <a:endParaRPr lang="en-US" sz="1000" b="1" dirty="0"/>
                    </a:p>
                  </a:txBody>
                  <a:tcPr>
                    <a:lnR w="28575" cap="flat" cmpd="sng" algn="ctr">
                      <a:solidFill>
                        <a:schemeClr val="accent1"/>
                      </a:solidFill>
                      <a:prstDash val="solid"/>
                      <a:round/>
                      <a:headEnd type="none" w="med" len="med"/>
                      <a:tailEnd type="none" w="med" len="med"/>
                    </a:lnR>
                  </a:tcPr>
                </a:tc>
              </a:tr>
              <a:tr h="213920">
                <a:tc>
                  <a:txBody>
                    <a:bodyPr/>
                    <a:lstStyle/>
                    <a:p>
                      <a:r>
                        <a:rPr lang="en-US" sz="1000" b="1" dirty="0" smtClean="0">
                          <a:hlinkClick r:id="rId12" action="ppaction://hlinksldjump"/>
                        </a:rPr>
                        <a:t>Preterm Lateral</a:t>
                      </a:r>
                      <a:endParaRPr lang="en-US" sz="1000" b="1" dirty="0"/>
                    </a:p>
                  </a:txBody>
                  <a:tcPr>
                    <a:lnL w="28575" cap="flat" cmpd="sng" algn="ctr">
                      <a:solidFill>
                        <a:schemeClr val="accent1"/>
                      </a:solidFill>
                      <a:prstDash val="solid"/>
                      <a:round/>
                      <a:headEnd type="none" w="med" len="med"/>
                      <a:tailEnd type="none" w="med" len="med"/>
                    </a:lnL>
                  </a:tcPr>
                </a:tc>
                <a:tc>
                  <a:txBody>
                    <a:bodyPr/>
                    <a:lstStyle/>
                    <a:p>
                      <a:pPr algn="ctr"/>
                      <a:r>
                        <a:rPr lang="en-US" sz="1000" b="1" dirty="0" smtClean="0">
                          <a:hlinkClick r:id="rId12" action="ppaction://hlinksldjump"/>
                        </a:rPr>
                        <a:t>19</a:t>
                      </a:r>
                      <a:endParaRPr lang="en-US" sz="1000" b="1" dirty="0"/>
                    </a:p>
                  </a:txBody>
                  <a:tcPr>
                    <a:lnR w="28575" cap="flat" cmpd="sng" algn="ctr">
                      <a:solidFill>
                        <a:schemeClr val="accent1"/>
                      </a:solidFill>
                      <a:prstDash val="solid"/>
                      <a:round/>
                      <a:headEnd type="none" w="med" len="med"/>
                      <a:tailEnd type="none" w="med" len="med"/>
                    </a:lnR>
                  </a:tcPr>
                </a:tc>
              </a:tr>
              <a:tr h="226875">
                <a:tc>
                  <a:txBody>
                    <a:bodyPr/>
                    <a:lstStyle/>
                    <a:p>
                      <a:r>
                        <a:rPr lang="en-US" sz="1000" b="1" dirty="0" smtClean="0">
                          <a:hlinkClick r:id="rId13" action="ppaction://hlinksldjump"/>
                        </a:rPr>
                        <a:t>Splice</a:t>
                      </a:r>
                      <a:r>
                        <a:rPr lang="en-US" sz="1000" b="1" baseline="0" dirty="0" smtClean="0">
                          <a:hlinkClick r:id="rId13" action="ppaction://hlinksldjump"/>
                        </a:rPr>
                        <a:t> Planning</a:t>
                      </a:r>
                      <a:endParaRPr lang="en-US" sz="1000" b="1" dirty="0"/>
                    </a:p>
                  </a:txBody>
                  <a:tcPr>
                    <a:lnL w="28575" cap="flat" cmpd="sng" algn="ctr">
                      <a:solidFill>
                        <a:schemeClr val="accent1"/>
                      </a:solidFill>
                      <a:prstDash val="solid"/>
                      <a:round/>
                      <a:headEnd type="none" w="med" len="med"/>
                      <a:tailEnd type="none" w="med" len="med"/>
                    </a:lnL>
                  </a:tcPr>
                </a:tc>
                <a:tc>
                  <a:txBody>
                    <a:bodyPr/>
                    <a:lstStyle/>
                    <a:p>
                      <a:pPr algn="ctr"/>
                      <a:r>
                        <a:rPr lang="en-US" sz="1000" b="1" dirty="0" smtClean="0">
                          <a:hlinkClick r:id="rId13" action="ppaction://hlinksldjump"/>
                        </a:rPr>
                        <a:t>20</a:t>
                      </a:r>
                      <a:endParaRPr lang="en-US" sz="1000" b="1" dirty="0"/>
                    </a:p>
                  </a:txBody>
                  <a:tcPr>
                    <a:lnR w="28575" cap="flat" cmpd="sng" algn="ctr">
                      <a:solidFill>
                        <a:schemeClr val="accent1"/>
                      </a:solidFill>
                      <a:prstDash val="solid"/>
                      <a:round/>
                      <a:headEnd type="none" w="med" len="med"/>
                      <a:tailEnd type="none" w="med" len="med"/>
                    </a:lnR>
                  </a:tcPr>
                </a:tc>
              </a:tr>
              <a:tr h="226875">
                <a:tc>
                  <a:txBody>
                    <a:bodyPr/>
                    <a:lstStyle/>
                    <a:p>
                      <a:r>
                        <a:rPr lang="en-US" sz="1000" b="1" dirty="0" smtClean="0">
                          <a:hlinkClick r:id="rId9" action="ppaction://hlinksldjump"/>
                        </a:rPr>
                        <a:t>Additional</a:t>
                      </a:r>
                      <a:r>
                        <a:rPr lang="en-US" sz="1000" b="1" baseline="0" dirty="0" smtClean="0">
                          <a:hlinkClick r:id="rId9" action="ppaction://hlinksldjump"/>
                        </a:rPr>
                        <a:t> Components</a:t>
                      </a:r>
                      <a:endParaRPr lang="en-US" sz="1000" b="1" dirty="0"/>
                    </a:p>
                  </a:txBody>
                  <a:tcPr>
                    <a:lnL w="28575" cap="flat" cmpd="sng" algn="ctr">
                      <a:solidFill>
                        <a:schemeClr val="accent1"/>
                      </a:solidFill>
                      <a:prstDash val="solid"/>
                      <a:round/>
                      <a:headEnd type="none" w="med" len="med"/>
                      <a:tailEnd type="none" w="med" len="med"/>
                    </a:lnL>
                  </a:tcPr>
                </a:tc>
                <a:tc>
                  <a:txBody>
                    <a:bodyPr/>
                    <a:lstStyle/>
                    <a:p>
                      <a:pPr algn="ctr"/>
                      <a:r>
                        <a:rPr lang="en-US" sz="1000" b="1" dirty="0" smtClean="0">
                          <a:hlinkClick r:id="rId14" action="ppaction://hlinksldjump"/>
                        </a:rPr>
                        <a:t>24</a:t>
                      </a:r>
                      <a:endParaRPr lang="en-US" sz="1000" b="1" dirty="0"/>
                    </a:p>
                  </a:txBody>
                  <a:tcPr>
                    <a:lnR w="28575" cap="flat" cmpd="sng" algn="ctr">
                      <a:solidFill>
                        <a:schemeClr val="accent1"/>
                      </a:solidFill>
                      <a:prstDash val="solid"/>
                      <a:round/>
                      <a:headEnd type="none" w="med" len="med"/>
                      <a:tailEnd type="none" w="med" len="med"/>
                    </a:lnR>
                  </a:tcPr>
                </a:tc>
              </a:tr>
              <a:tr h="213920">
                <a:tc>
                  <a:txBody>
                    <a:bodyPr/>
                    <a:lstStyle/>
                    <a:p>
                      <a:r>
                        <a:rPr lang="en-US" sz="1000" b="1" dirty="0" smtClean="0">
                          <a:hlinkClick r:id="rId15" action="ppaction://hlinksldjump"/>
                        </a:rPr>
                        <a:t>Component Summary</a:t>
                      </a:r>
                      <a:endParaRPr lang="en-US" sz="1000" b="1" dirty="0"/>
                    </a:p>
                  </a:txBody>
                  <a:tcPr>
                    <a:lnL w="28575" cap="flat" cmpd="sng" algn="ctr">
                      <a:solidFill>
                        <a:schemeClr val="accent1"/>
                      </a:solidFill>
                      <a:prstDash val="solid"/>
                      <a:round/>
                      <a:headEnd type="none" w="med" len="med"/>
                      <a:tailEnd type="none" w="med" len="med"/>
                    </a:lnL>
                  </a:tcPr>
                </a:tc>
                <a:tc>
                  <a:txBody>
                    <a:bodyPr/>
                    <a:lstStyle/>
                    <a:p>
                      <a:pPr algn="ctr"/>
                      <a:r>
                        <a:rPr lang="en-US" sz="1000" b="1" dirty="0" smtClean="0">
                          <a:hlinkClick r:id="rId15" action="ppaction://hlinksldjump"/>
                        </a:rPr>
                        <a:t>25</a:t>
                      </a:r>
                      <a:endParaRPr lang="en-US" sz="1000" b="1" dirty="0"/>
                    </a:p>
                  </a:txBody>
                  <a:tcPr>
                    <a:lnR w="28575" cap="flat" cmpd="sng" algn="ctr">
                      <a:solidFill>
                        <a:schemeClr val="accent1"/>
                      </a:solidFill>
                      <a:prstDash val="solid"/>
                      <a:round/>
                      <a:headEnd type="none" w="med" len="med"/>
                      <a:tailEnd type="none" w="med" len="med"/>
                    </a:lnR>
                  </a:tcPr>
                </a:tc>
              </a:tr>
              <a:tr h="213920">
                <a:tc>
                  <a:txBody>
                    <a:bodyPr/>
                    <a:lstStyle/>
                    <a:p>
                      <a:r>
                        <a:rPr lang="en-US" sz="1000" b="1" dirty="0" smtClean="0">
                          <a:hlinkClick r:id="rId16" action="ppaction://hlinksldjump"/>
                        </a:rPr>
                        <a:t>Messages</a:t>
                      </a:r>
                      <a:endParaRPr lang="en-US" sz="1000" b="1" dirty="0"/>
                    </a:p>
                  </a:txBody>
                  <a:tcPr>
                    <a:lnL w="28575" cap="flat" cmpd="sng" algn="ctr">
                      <a:solidFill>
                        <a:schemeClr val="accent1"/>
                      </a:solidFill>
                      <a:prstDash val="solid"/>
                      <a:round/>
                      <a:headEnd type="none" w="med" len="med"/>
                      <a:tailEnd type="none" w="med" len="med"/>
                    </a:lnL>
                  </a:tcPr>
                </a:tc>
                <a:tc>
                  <a:txBody>
                    <a:bodyPr/>
                    <a:lstStyle/>
                    <a:p>
                      <a:pPr algn="ctr"/>
                      <a:r>
                        <a:rPr lang="en-US" sz="1000" b="1" dirty="0" smtClean="0">
                          <a:hlinkClick r:id="rId16" action="ppaction://hlinksldjump"/>
                        </a:rPr>
                        <a:t>26</a:t>
                      </a:r>
                      <a:endParaRPr lang="en-US" sz="1000" b="1" dirty="0"/>
                    </a:p>
                  </a:txBody>
                  <a:tcPr>
                    <a:lnR w="28575" cap="flat" cmpd="sng" algn="ctr">
                      <a:solidFill>
                        <a:schemeClr val="accent1"/>
                      </a:solidFill>
                      <a:prstDash val="solid"/>
                      <a:round/>
                      <a:headEnd type="none" w="med" len="med"/>
                      <a:tailEnd type="none" w="med" len="med"/>
                    </a:lnR>
                  </a:tcPr>
                </a:tc>
              </a:tr>
              <a:tr h="213920">
                <a:tc>
                  <a:txBody>
                    <a:bodyPr/>
                    <a:lstStyle/>
                    <a:p>
                      <a:r>
                        <a:rPr lang="en-US" sz="1000" b="1" dirty="0" smtClean="0">
                          <a:hlinkClick r:id="rId17" action="ppaction://hlinksldjump"/>
                        </a:rPr>
                        <a:t>Specification Tree</a:t>
                      </a:r>
                      <a:endParaRPr lang="en-US" sz="1000" b="1" dirty="0"/>
                    </a:p>
                  </a:txBody>
                  <a:tcPr>
                    <a:lnL w="28575" cap="flat" cmpd="sng" algn="ctr">
                      <a:solidFill>
                        <a:schemeClr val="accent1"/>
                      </a:solidFill>
                      <a:prstDash val="solid"/>
                      <a:round/>
                      <a:headEnd type="none" w="med" len="med"/>
                      <a:tailEnd type="none" w="med" len="med"/>
                    </a:lnL>
                  </a:tcPr>
                </a:tc>
                <a:tc>
                  <a:txBody>
                    <a:bodyPr/>
                    <a:lstStyle/>
                    <a:p>
                      <a:pPr algn="ctr"/>
                      <a:r>
                        <a:rPr lang="en-US" sz="1000" b="1" dirty="0" smtClean="0">
                          <a:hlinkClick r:id="rId17" action="ppaction://hlinksldjump"/>
                        </a:rPr>
                        <a:t>28</a:t>
                      </a:r>
                      <a:endParaRPr lang="en-US" sz="1000" b="1" dirty="0"/>
                    </a:p>
                  </a:txBody>
                  <a:tcPr>
                    <a:lnR w="28575" cap="flat" cmpd="sng" algn="ctr">
                      <a:solidFill>
                        <a:schemeClr val="accent1"/>
                      </a:solidFill>
                      <a:prstDash val="solid"/>
                      <a:round/>
                      <a:headEnd type="none" w="med" len="med"/>
                      <a:tailEnd type="none" w="med" len="med"/>
                    </a:lnR>
                  </a:tcPr>
                </a:tc>
              </a:tr>
              <a:tr h="213920">
                <a:tc>
                  <a:txBody>
                    <a:bodyPr/>
                    <a:lstStyle/>
                    <a:p>
                      <a:r>
                        <a:rPr lang="en-US" sz="1000" b="1" dirty="0" smtClean="0">
                          <a:hlinkClick r:id="rId18" action="ppaction://hlinksldjump"/>
                        </a:rPr>
                        <a:t>Print Build Plans</a:t>
                      </a:r>
                      <a:endParaRPr lang="en-US" sz="1000" b="1" dirty="0"/>
                    </a:p>
                  </a:txBody>
                  <a:tcPr>
                    <a:lnL w="28575" cap="flat" cmpd="sng" algn="ctr">
                      <a:solidFill>
                        <a:schemeClr val="accent1"/>
                      </a:solidFill>
                      <a:prstDash val="solid"/>
                      <a:round/>
                      <a:headEnd type="none" w="med" len="med"/>
                      <a:tailEnd type="none" w="med" len="med"/>
                    </a:lnL>
                  </a:tcPr>
                </a:tc>
                <a:tc>
                  <a:txBody>
                    <a:bodyPr/>
                    <a:lstStyle/>
                    <a:p>
                      <a:pPr algn="ctr"/>
                      <a:r>
                        <a:rPr lang="en-US" sz="1000" b="1" dirty="0" smtClean="0">
                          <a:hlinkClick r:id="rId18" action="ppaction://hlinksldjump"/>
                        </a:rPr>
                        <a:t>30</a:t>
                      </a:r>
                      <a:endParaRPr lang="en-US" sz="1000" b="1" dirty="0"/>
                    </a:p>
                  </a:txBody>
                  <a:tcPr>
                    <a:lnR w="28575" cap="flat" cmpd="sng" algn="ctr">
                      <a:solidFill>
                        <a:schemeClr val="accent1"/>
                      </a:solidFill>
                      <a:prstDash val="solid"/>
                      <a:round/>
                      <a:headEnd type="none" w="med" len="med"/>
                      <a:tailEnd type="none" w="med" len="med"/>
                    </a:lnR>
                  </a:tcPr>
                </a:tc>
              </a:tr>
              <a:tr h="214270">
                <a:tc>
                  <a:txBody>
                    <a:bodyPr/>
                    <a:lstStyle/>
                    <a:p>
                      <a:r>
                        <a:rPr lang="en-US" sz="1000" b="1" dirty="0" smtClean="0">
                          <a:hlinkClick r:id="rId19" action="ppaction://hlinksldjump"/>
                        </a:rPr>
                        <a:t>Saving and Closing</a:t>
                      </a:r>
                      <a:endParaRPr lang="en-US" sz="1000" b="1" dirty="0"/>
                    </a:p>
                  </a:txBody>
                  <a:tcPr>
                    <a:lnL w="28575" cap="flat" cmpd="sng" algn="ctr">
                      <a:solidFill>
                        <a:schemeClr val="accent1"/>
                      </a:solidFill>
                      <a:prstDash val="solid"/>
                      <a:round/>
                      <a:headEnd type="none" w="med" len="med"/>
                      <a:tailEnd type="none" w="med" len="med"/>
                    </a:lnL>
                  </a:tcPr>
                </a:tc>
                <a:tc>
                  <a:txBody>
                    <a:bodyPr/>
                    <a:lstStyle/>
                    <a:p>
                      <a:pPr algn="ctr"/>
                      <a:r>
                        <a:rPr lang="en-US" sz="1000" b="1" dirty="0" smtClean="0">
                          <a:hlinkClick r:id="rId19" action="ppaction://hlinksldjump"/>
                        </a:rPr>
                        <a:t>32</a:t>
                      </a:r>
                      <a:endParaRPr lang="en-US" sz="1000" b="1" dirty="0"/>
                    </a:p>
                  </a:txBody>
                  <a:tcPr>
                    <a:lnR w="28575" cap="flat" cmpd="sng" algn="ctr">
                      <a:solidFill>
                        <a:schemeClr val="accent1"/>
                      </a:solidFill>
                      <a:prstDash val="solid"/>
                      <a:round/>
                      <a:headEnd type="none" w="med" len="med"/>
                      <a:tailEnd type="none" w="med" len="med"/>
                    </a:lnR>
                  </a:tcPr>
                </a:tc>
              </a:tr>
              <a:tr h="214270">
                <a:tc>
                  <a:txBody>
                    <a:bodyPr/>
                    <a:lstStyle/>
                    <a:p>
                      <a:r>
                        <a:rPr lang="en-US" sz="1000" b="1" dirty="0" smtClean="0">
                          <a:hlinkClick r:id="rId20" action="ppaction://hlinksldjump"/>
                        </a:rPr>
                        <a:t>Account Management</a:t>
                      </a:r>
                      <a:endParaRPr lang="en-US" sz="1000" b="1" dirty="0"/>
                    </a:p>
                  </a:txBody>
                  <a:tcPr>
                    <a:lnL w="28575" cap="flat" cmpd="sng" algn="ctr">
                      <a:solidFill>
                        <a:schemeClr val="accent1"/>
                      </a:solidFill>
                      <a:prstDash val="solid"/>
                      <a:round/>
                      <a:headEnd type="none" w="med" len="med"/>
                      <a:tailEnd type="none" w="med" len="med"/>
                    </a:lnL>
                  </a:tcPr>
                </a:tc>
                <a:tc>
                  <a:txBody>
                    <a:bodyPr/>
                    <a:lstStyle/>
                    <a:p>
                      <a:pPr algn="ctr"/>
                      <a:r>
                        <a:rPr lang="en-US" sz="1000" b="1" dirty="0" smtClean="0">
                          <a:hlinkClick r:id="rId20" action="ppaction://hlinksldjump"/>
                        </a:rPr>
                        <a:t>33</a:t>
                      </a:r>
                      <a:endParaRPr lang="en-US" sz="1000" b="1" dirty="0"/>
                    </a:p>
                  </a:txBody>
                  <a:tcPr>
                    <a:lnR w="28575" cap="flat" cmpd="sng" algn="ctr">
                      <a:solidFill>
                        <a:schemeClr val="accent1"/>
                      </a:solidFill>
                      <a:prstDash val="solid"/>
                      <a:round/>
                      <a:headEnd type="none" w="med" len="med"/>
                      <a:tailEnd type="none" w="med" len="med"/>
                    </a:lnR>
                  </a:tcPr>
                </a:tc>
              </a:tr>
              <a:tr h="214270">
                <a:tc>
                  <a:txBody>
                    <a:bodyPr/>
                    <a:lstStyle/>
                    <a:p>
                      <a:r>
                        <a:rPr lang="en-US" sz="1000" b="1" dirty="0" smtClean="0">
                          <a:hlinkClick r:id="rId21" action="ppaction://hlinksldjump"/>
                        </a:rPr>
                        <a:t>Creating Accounts</a:t>
                      </a:r>
                      <a:endParaRPr lang="en-US" sz="1000" b="1" dirty="0"/>
                    </a:p>
                  </a:txBody>
                  <a:tcPr>
                    <a:lnL w="28575" cap="flat" cmpd="sng" algn="ctr">
                      <a:solidFill>
                        <a:schemeClr val="accent1"/>
                      </a:solidFill>
                      <a:prstDash val="solid"/>
                      <a:round/>
                      <a:headEnd type="none" w="med" len="med"/>
                      <a:tailEnd type="none" w="med" len="med"/>
                    </a:lnL>
                  </a:tcPr>
                </a:tc>
                <a:tc>
                  <a:txBody>
                    <a:bodyPr/>
                    <a:lstStyle/>
                    <a:p>
                      <a:pPr algn="ctr"/>
                      <a:r>
                        <a:rPr lang="en-US" sz="1000" b="1" dirty="0" smtClean="0">
                          <a:hlinkClick r:id="rId21" action="ppaction://hlinksldjump"/>
                        </a:rPr>
                        <a:t>38</a:t>
                      </a:r>
                      <a:endParaRPr lang="en-US" sz="1000" b="1" dirty="0"/>
                    </a:p>
                  </a:txBody>
                  <a:tcPr>
                    <a:lnR w="28575" cap="flat" cmpd="sng" algn="ctr">
                      <a:solidFill>
                        <a:schemeClr val="accent1"/>
                      </a:solidFill>
                      <a:prstDash val="solid"/>
                      <a:round/>
                      <a:headEnd type="none" w="med" len="med"/>
                      <a:tailEnd type="none" w="med" len="med"/>
                    </a:lnR>
                  </a:tcPr>
                </a:tc>
              </a:tr>
              <a:tr h="214270">
                <a:tc>
                  <a:txBody>
                    <a:bodyPr/>
                    <a:lstStyle/>
                    <a:p>
                      <a:r>
                        <a:rPr lang="en-US" sz="1000" b="1" dirty="0" smtClean="0">
                          <a:hlinkClick r:id="rId22" action="ppaction://hlinksldjump"/>
                        </a:rPr>
                        <a:t>Labels</a:t>
                      </a:r>
                      <a:endParaRPr lang="en-US" sz="1000" b="1" dirty="0"/>
                    </a:p>
                  </a:txBody>
                  <a:tcPr>
                    <a:lnL w="28575" cap="flat" cmpd="sng" algn="ctr">
                      <a:solidFill>
                        <a:schemeClr val="accent1"/>
                      </a:solidFill>
                      <a:prstDash val="solid"/>
                      <a:round/>
                      <a:headEnd type="none" w="med" len="med"/>
                      <a:tailEnd type="none" w="med" len="med"/>
                    </a:lnL>
                    <a:lnB w="28575" cap="flat" cmpd="sng" algn="ctr">
                      <a:solidFill>
                        <a:schemeClr val="accent1"/>
                      </a:solidFill>
                      <a:prstDash val="solid"/>
                      <a:round/>
                      <a:headEnd type="none" w="med" len="med"/>
                      <a:tailEnd type="none" w="med" len="med"/>
                    </a:lnB>
                  </a:tcPr>
                </a:tc>
                <a:tc>
                  <a:txBody>
                    <a:bodyPr/>
                    <a:lstStyle/>
                    <a:p>
                      <a:pPr algn="ctr"/>
                      <a:r>
                        <a:rPr lang="en-US" sz="1000" b="1" dirty="0" smtClean="0">
                          <a:hlinkClick r:id="rId22" action="ppaction://hlinksldjump"/>
                        </a:rPr>
                        <a:t>39</a:t>
                      </a:r>
                      <a:endParaRPr lang="en-US" sz="1000" b="1" dirty="0"/>
                    </a:p>
                  </a:txBody>
                  <a:tcPr>
                    <a:lnR w="28575" cap="flat" cmpd="sng" algn="ctr">
                      <a:solidFill>
                        <a:schemeClr val="accent1"/>
                      </a:solidFill>
                      <a:prstDash val="solid"/>
                      <a:round/>
                      <a:headEnd type="none" w="med" len="med"/>
                      <a:tailEnd type="none" w="med" len="med"/>
                    </a:lnR>
                    <a:lnB w="28575" cap="flat" cmpd="sng" algn="ctr">
                      <a:solidFill>
                        <a:schemeClr val="accent1"/>
                      </a:solidFill>
                      <a:prstDash val="solid"/>
                      <a:round/>
                      <a:headEnd type="none" w="med" len="med"/>
                      <a:tailEnd type="none" w="med" len="med"/>
                    </a:lnB>
                  </a:tcPr>
                </a:tc>
              </a:tr>
            </a:tbl>
          </a:graphicData>
        </a:graphic>
      </p:graphicFrame>
      <p:pic>
        <p:nvPicPr>
          <p:cNvPr id="1028" name="Picture 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slide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8610836" y="4833582"/>
            <a:ext cx="609600" cy="609600"/>
          </a:xfrm>
          <a:prstGeom prst="rect">
            <a:avLst/>
          </a:prstGeom>
        </p:spPr>
      </p:pic>
    </p:spTree>
    <p:extLst>
      <p:ext uri="{BB962C8B-B14F-4D97-AF65-F5344CB8AC3E}">
        <p14:creationId xmlns:p14="http://schemas.microsoft.com/office/powerpoint/2010/main" val="175092156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0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513012" y="742890"/>
            <a:ext cx="5334000" cy="400110"/>
          </a:xfrm>
          <a:prstGeom prst="rect">
            <a:avLst/>
          </a:prstGeom>
          <a:noFill/>
        </p:spPr>
        <p:txBody>
          <a:bodyPr wrap="square" rtlCol="0">
            <a:spAutoFit/>
          </a:bodyPr>
          <a:lstStyle/>
          <a:p>
            <a:r>
              <a:rPr lang="en-US" sz="2000" b="1" dirty="0" smtClean="0">
                <a:solidFill>
                  <a:srgbClr val="1F497D">
                    <a:lumMod val="60000"/>
                    <a:lumOff val="40000"/>
                  </a:srgbClr>
                </a:solidFill>
              </a:rPr>
              <a:t>Adding a splitter to build</a:t>
            </a:r>
            <a:endParaRPr lang="en-US" sz="2000" b="1" dirty="0">
              <a:solidFill>
                <a:srgbClr val="1F497D">
                  <a:lumMod val="60000"/>
                  <a:lumOff val="40000"/>
                </a:srgbClr>
              </a:solidFill>
            </a:endParaRPr>
          </a:p>
        </p:txBody>
      </p:sp>
      <p:pic>
        <p:nvPicPr>
          <p:cNvPr id="71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537" y="38100"/>
            <a:ext cx="1362075" cy="110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46849" y="1219200"/>
            <a:ext cx="4267200" cy="461665"/>
          </a:xfrm>
          <a:prstGeom prst="rect">
            <a:avLst/>
          </a:prstGeom>
          <a:noFill/>
        </p:spPr>
        <p:txBody>
          <a:bodyPr wrap="square" rtlCol="0">
            <a:spAutoFit/>
          </a:bodyPr>
          <a:lstStyle/>
          <a:p>
            <a:pPr marL="173038" indent="-173038"/>
            <a:r>
              <a:rPr lang="en-US" sz="1200" dirty="0" smtClean="0">
                <a:solidFill>
                  <a:prstClr val="black"/>
                </a:solidFill>
              </a:rPr>
              <a:t>1. An additional “Splitter” tab will appear under the “Cabinet” tab. Select the “Splitter” tab to expand it.</a:t>
            </a:r>
            <a:endParaRPr lang="en-US" sz="1200" dirty="0">
              <a:solidFill>
                <a:prstClr val="black"/>
              </a:solidFill>
            </a:endParaRPr>
          </a:p>
        </p:txBody>
      </p:sp>
      <p:pic>
        <p:nvPicPr>
          <p:cNvPr id="717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612" y="2286000"/>
            <a:ext cx="3819525" cy="57150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446849" y="1692004"/>
            <a:ext cx="3958050" cy="461665"/>
          </a:xfrm>
          <a:prstGeom prst="rect">
            <a:avLst/>
          </a:prstGeom>
          <a:noFill/>
        </p:spPr>
        <p:txBody>
          <a:bodyPr wrap="square" rtlCol="0">
            <a:spAutoFit/>
          </a:bodyPr>
          <a:lstStyle/>
          <a:p>
            <a:pPr marL="173038" indent="-173038"/>
            <a:r>
              <a:rPr lang="en-US" sz="1200" dirty="0" smtClean="0">
                <a:solidFill>
                  <a:prstClr val="black"/>
                </a:solidFill>
              </a:rPr>
              <a:t>2. If the part number is known, choose from the drop-down menu shown below.</a:t>
            </a:r>
            <a:endParaRPr lang="en-US" sz="1200" dirty="0">
              <a:solidFill>
                <a:prstClr val="black"/>
              </a:solidFill>
            </a:endParaRPr>
          </a:p>
        </p:txBody>
      </p:sp>
      <p:pic>
        <p:nvPicPr>
          <p:cNvPr id="717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512" y="3276600"/>
            <a:ext cx="2019300" cy="28575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459962" y="2923401"/>
            <a:ext cx="3348450" cy="276999"/>
          </a:xfrm>
          <a:prstGeom prst="rect">
            <a:avLst/>
          </a:prstGeom>
          <a:noFill/>
        </p:spPr>
        <p:txBody>
          <a:bodyPr wrap="square" rtlCol="0">
            <a:spAutoFit/>
          </a:bodyPr>
          <a:lstStyle/>
          <a:p>
            <a:r>
              <a:rPr lang="en-US" sz="1200" dirty="0" smtClean="0">
                <a:solidFill>
                  <a:prstClr val="black"/>
                </a:solidFill>
              </a:rPr>
              <a:t>3. Enter item quantity into the space.</a:t>
            </a:r>
            <a:endParaRPr lang="en-US" sz="1200" dirty="0">
              <a:solidFill>
                <a:prstClr val="black"/>
              </a:solidFill>
            </a:endParaRPr>
          </a:p>
        </p:txBody>
      </p:sp>
      <p:sp>
        <p:nvSpPr>
          <p:cNvPr id="11" name="TextBox 10"/>
          <p:cNvSpPr txBox="1"/>
          <p:nvPr/>
        </p:nvSpPr>
        <p:spPr>
          <a:xfrm>
            <a:off x="-5792788" y="3755409"/>
            <a:ext cx="4872451" cy="646331"/>
          </a:xfrm>
          <a:prstGeom prst="rect">
            <a:avLst/>
          </a:prstGeom>
          <a:noFill/>
        </p:spPr>
        <p:txBody>
          <a:bodyPr wrap="square" rtlCol="0">
            <a:spAutoFit/>
          </a:bodyPr>
          <a:lstStyle/>
          <a:p>
            <a:r>
              <a:rPr lang="en-US" sz="1200" dirty="0" smtClean="0">
                <a:solidFill>
                  <a:prstClr val="black"/>
                </a:solidFill>
              </a:rPr>
              <a:t>4. The environment type, connector types, and input/output leg lengths may be automatically generated based on previous suggestions. If they are not, please fill out accordingly.</a:t>
            </a:r>
            <a:endParaRPr lang="en-US" sz="1200" dirty="0">
              <a:solidFill>
                <a:srgbClr val="FF0000"/>
              </a:solidFill>
            </a:endParaRPr>
          </a:p>
        </p:txBody>
      </p:sp>
      <p:pic>
        <p:nvPicPr>
          <p:cNvPr id="717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67920" y="5067300"/>
            <a:ext cx="2390775" cy="80010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12" name="TextBox 11"/>
          <p:cNvSpPr txBox="1"/>
          <p:nvPr/>
        </p:nvSpPr>
        <p:spPr>
          <a:xfrm>
            <a:off x="6801299" y="4382869"/>
            <a:ext cx="5181600" cy="646331"/>
          </a:xfrm>
          <a:prstGeom prst="rect">
            <a:avLst/>
          </a:prstGeom>
          <a:noFill/>
        </p:spPr>
        <p:txBody>
          <a:bodyPr wrap="square" rtlCol="0">
            <a:spAutoFit/>
          </a:bodyPr>
          <a:lstStyle/>
          <a:p>
            <a:r>
              <a:rPr lang="en-US" sz="1200" dirty="0">
                <a:solidFill>
                  <a:prstClr val="black"/>
                </a:solidFill>
              </a:rPr>
              <a:t>8</a:t>
            </a:r>
            <a:r>
              <a:rPr lang="en-US" sz="1200" dirty="0" smtClean="0">
                <a:solidFill>
                  <a:prstClr val="black"/>
                </a:solidFill>
              </a:rPr>
              <a:t>. Select the configuration for the splitter from the drop-down menu. </a:t>
            </a:r>
          </a:p>
          <a:p>
            <a:pPr marL="173038"/>
            <a:r>
              <a:rPr lang="en-US" sz="1200" dirty="0" smtClean="0">
                <a:solidFill>
                  <a:prstClr val="black"/>
                </a:solidFill>
              </a:rPr>
              <a:t>Note: The first number signifies the number of fibers going in and the second number signifies the number of fibers coming out.</a:t>
            </a:r>
            <a:endParaRPr lang="en-US" sz="1200" dirty="0">
              <a:solidFill>
                <a:prstClr val="black"/>
              </a:solidFill>
            </a:endParaRPr>
          </a:p>
        </p:txBody>
      </p:sp>
      <p:pic>
        <p:nvPicPr>
          <p:cNvPr id="7177"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42212" y="6181725"/>
            <a:ext cx="2752725" cy="371475"/>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13" name="TextBox 12"/>
          <p:cNvSpPr txBox="1"/>
          <p:nvPr/>
        </p:nvSpPr>
        <p:spPr>
          <a:xfrm>
            <a:off x="6889749" y="5895201"/>
            <a:ext cx="4191000" cy="276999"/>
          </a:xfrm>
          <a:prstGeom prst="rect">
            <a:avLst/>
          </a:prstGeom>
          <a:noFill/>
        </p:spPr>
        <p:txBody>
          <a:bodyPr wrap="square" rtlCol="0">
            <a:spAutoFit/>
          </a:bodyPr>
          <a:lstStyle/>
          <a:p>
            <a:r>
              <a:rPr lang="en-US" sz="1200" dirty="0">
                <a:solidFill>
                  <a:prstClr val="black"/>
                </a:solidFill>
              </a:rPr>
              <a:t>9</a:t>
            </a:r>
            <a:r>
              <a:rPr lang="en-US" sz="1200" dirty="0" smtClean="0">
                <a:solidFill>
                  <a:prstClr val="black"/>
                </a:solidFill>
              </a:rPr>
              <a:t>. Select “Yes” to remove the splitter from the design area.</a:t>
            </a:r>
            <a:endParaRPr lang="en-US" sz="1200" dirty="0">
              <a:solidFill>
                <a:prstClr val="black"/>
              </a:solidFill>
            </a:endParaRPr>
          </a:p>
        </p:txBody>
      </p:sp>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44811" y="2819400"/>
            <a:ext cx="2752725" cy="76200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44812" y="3581400"/>
            <a:ext cx="2752725" cy="771525"/>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0412" y="5538346"/>
            <a:ext cx="2816463" cy="752916"/>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44812" y="1491066"/>
            <a:ext cx="2816463" cy="743621"/>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3023" y="4112130"/>
            <a:ext cx="2981325" cy="60960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24" name="TextBox 23"/>
          <p:cNvSpPr txBox="1"/>
          <p:nvPr/>
        </p:nvSpPr>
        <p:spPr>
          <a:xfrm>
            <a:off x="446848" y="3755409"/>
            <a:ext cx="4199763" cy="276999"/>
          </a:xfrm>
          <a:prstGeom prst="rect">
            <a:avLst/>
          </a:prstGeom>
          <a:noFill/>
        </p:spPr>
        <p:txBody>
          <a:bodyPr wrap="square" rtlCol="0">
            <a:spAutoFit/>
          </a:bodyPr>
          <a:lstStyle/>
          <a:p>
            <a:r>
              <a:rPr lang="en-US" sz="1200" dirty="0">
                <a:solidFill>
                  <a:prstClr val="black"/>
                </a:solidFill>
              </a:rPr>
              <a:t>4</a:t>
            </a:r>
            <a:r>
              <a:rPr lang="en-US" sz="1200" dirty="0" smtClean="0">
                <a:solidFill>
                  <a:prstClr val="black"/>
                </a:solidFill>
              </a:rPr>
              <a:t>. Select the environment type from the drop-down menu.</a:t>
            </a:r>
            <a:endParaRPr lang="en-US" sz="1200" dirty="0">
              <a:solidFill>
                <a:prstClr val="black"/>
              </a:solidFill>
            </a:endParaRPr>
          </a:p>
        </p:txBody>
      </p:sp>
      <p:sp>
        <p:nvSpPr>
          <p:cNvPr id="25" name="TextBox 24"/>
          <p:cNvSpPr txBox="1"/>
          <p:nvPr/>
        </p:nvSpPr>
        <p:spPr>
          <a:xfrm>
            <a:off x="514286" y="4989474"/>
            <a:ext cx="4199763" cy="461665"/>
          </a:xfrm>
          <a:prstGeom prst="rect">
            <a:avLst/>
          </a:prstGeom>
          <a:noFill/>
        </p:spPr>
        <p:txBody>
          <a:bodyPr wrap="square" rtlCol="0">
            <a:spAutoFit/>
          </a:bodyPr>
          <a:lstStyle/>
          <a:p>
            <a:pPr marL="173038" indent="-173038"/>
            <a:r>
              <a:rPr lang="en-US" sz="1200" dirty="0" smtClean="0">
                <a:solidFill>
                  <a:prstClr val="black"/>
                </a:solidFill>
              </a:rPr>
              <a:t>5. Select the connector type for the input fiber from the drop-down menu.</a:t>
            </a:r>
            <a:endParaRPr lang="en-US" sz="1200" dirty="0">
              <a:solidFill>
                <a:prstClr val="black"/>
              </a:solidFill>
            </a:endParaRPr>
          </a:p>
        </p:txBody>
      </p:sp>
      <p:sp>
        <p:nvSpPr>
          <p:cNvPr id="26" name="TextBox 25"/>
          <p:cNvSpPr txBox="1"/>
          <p:nvPr/>
        </p:nvSpPr>
        <p:spPr>
          <a:xfrm>
            <a:off x="6780212" y="1143000"/>
            <a:ext cx="5299076" cy="276999"/>
          </a:xfrm>
          <a:prstGeom prst="rect">
            <a:avLst/>
          </a:prstGeom>
          <a:noFill/>
        </p:spPr>
        <p:txBody>
          <a:bodyPr wrap="square" rtlCol="0">
            <a:spAutoFit/>
          </a:bodyPr>
          <a:lstStyle/>
          <a:p>
            <a:r>
              <a:rPr lang="en-US" sz="1200" dirty="0">
                <a:solidFill>
                  <a:prstClr val="black"/>
                </a:solidFill>
              </a:rPr>
              <a:t>6</a:t>
            </a:r>
            <a:r>
              <a:rPr lang="en-US" sz="1200" dirty="0" smtClean="0">
                <a:solidFill>
                  <a:prstClr val="black"/>
                </a:solidFill>
              </a:rPr>
              <a:t>. Select the connector type for the output fibers from the drop-down menu.</a:t>
            </a:r>
            <a:endParaRPr lang="en-US" sz="1200" dirty="0">
              <a:solidFill>
                <a:prstClr val="black"/>
              </a:solidFill>
            </a:endParaRPr>
          </a:p>
        </p:txBody>
      </p:sp>
      <p:sp>
        <p:nvSpPr>
          <p:cNvPr id="28" name="TextBox 27"/>
          <p:cNvSpPr txBox="1"/>
          <p:nvPr/>
        </p:nvSpPr>
        <p:spPr>
          <a:xfrm>
            <a:off x="6932612" y="2433250"/>
            <a:ext cx="5299076" cy="276999"/>
          </a:xfrm>
          <a:prstGeom prst="rect">
            <a:avLst/>
          </a:prstGeom>
          <a:noFill/>
        </p:spPr>
        <p:txBody>
          <a:bodyPr wrap="square" rtlCol="0">
            <a:spAutoFit/>
          </a:bodyPr>
          <a:lstStyle/>
          <a:p>
            <a:r>
              <a:rPr lang="en-US" sz="1200" dirty="0">
                <a:solidFill>
                  <a:prstClr val="black"/>
                </a:solidFill>
              </a:rPr>
              <a:t>7</a:t>
            </a:r>
            <a:r>
              <a:rPr lang="en-US" sz="1200" dirty="0" smtClean="0">
                <a:solidFill>
                  <a:prstClr val="black"/>
                </a:solidFill>
              </a:rPr>
              <a:t>. Select the lengths for the input and output fibers for the splitter.</a:t>
            </a:r>
            <a:endParaRPr lang="en-US" sz="1200" dirty="0">
              <a:solidFill>
                <a:prstClr val="black"/>
              </a:solidFill>
            </a:endParaRPr>
          </a:p>
        </p:txBody>
      </p:sp>
      <p:pic>
        <p:nvPicPr>
          <p:cNvPr id="27" name="slide 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229886" y="6062662"/>
            <a:ext cx="609600" cy="609600"/>
          </a:xfrm>
          <a:prstGeom prst="rect">
            <a:avLst/>
          </a:prstGeom>
        </p:spPr>
      </p:pic>
    </p:spTree>
    <p:extLst>
      <p:ext uri="{BB962C8B-B14F-4D97-AF65-F5344CB8AC3E}">
        <p14:creationId xmlns:p14="http://schemas.microsoft.com/office/powerpoint/2010/main" val="41465245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00" fill="hold"/>
                                        <p:tgtEl>
                                          <p:spTgt spid="27"/>
                                        </p:tgtEl>
                                      </p:cBhvr>
                                    </p:cmd>
                                  </p:childTnLst>
                                </p:cTn>
                              </p:par>
                            </p:childTnLst>
                          </p:cTn>
                        </p:par>
                      </p:childTnLst>
                    </p:cTn>
                  </p:par>
                </p:childTnLst>
              </p:cTn>
              <p:nextCondLst>
                <p:cond evt="onClick" delay="0">
                  <p:tgtEl>
                    <p:spTgt spid="27"/>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012" y="47625"/>
            <a:ext cx="124777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46849" y="1367135"/>
            <a:ext cx="4267200" cy="461665"/>
          </a:xfrm>
          <a:prstGeom prst="rect">
            <a:avLst/>
          </a:prstGeom>
          <a:noFill/>
        </p:spPr>
        <p:txBody>
          <a:bodyPr wrap="square" rtlCol="0">
            <a:spAutoFit/>
          </a:bodyPr>
          <a:lstStyle/>
          <a:p>
            <a:pPr marL="173038" indent="-173038"/>
            <a:r>
              <a:rPr lang="en-US" sz="1200" dirty="0" smtClean="0">
                <a:solidFill>
                  <a:prstClr val="black"/>
                </a:solidFill>
              </a:rPr>
              <a:t>1. An additional “Closure” tab will appear under the “Cabinet” tab. Select the “Closure” tab to expand it.</a:t>
            </a:r>
            <a:endParaRPr lang="en-US" sz="1200" dirty="0">
              <a:solidFill>
                <a:prstClr val="black"/>
              </a:solidFill>
            </a:endParaRPr>
          </a:p>
        </p:txBody>
      </p:sp>
      <p:sp>
        <p:nvSpPr>
          <p:cNvPr id="9" name="TextBox 8"/>
          <p:cNvSpPr txBox="1"/>
          <p:nvPr/>
        </p:nvSpPr>
        <p:spPr>
          <a:xfrm>
            <a:off x="420274" y="2283767"/>
            <a:ext cx="3958050" cy="461665"/>
          </a:xfrm>
          <a:prstGeom prst="rect">
            <a:avLst/>
          </a:prstGeom>
          <a:noFill/>
        </p:spPr>
        <p:txBody>
          <a:bodyPr wrap="square" rtlCol="0">
            <a:spAutoFit/>
          </a:bodyPr>
          <a:lstStyle/>
          <a:p>
            <a:pPr marL="173038" indent="-173038"/>
            <a:r>
              <a:rPr lang="en-US" sz="1200" dirty="0" smtClean="0">
                <a:solidFill>
                  <a:prstClr val="black"/>
                </a:solidFill>
              </a:rPr>
              <a:t>2. If the part number is known, choose from the drop-down menu shown below.</a:t>
            </a:r>
            <a:endParaRPr lang="en-US" sz="1200" dirty="0">
              <a:solidFill>
                <a:prstClr val="black"/>
              </a:solidFill>
            </a:endParaRPr>
          </a:p>
        </p:txBody>
      </p:sp>
      <p:pic>
        <p:nvPicPr>
          <p:cNvPr id="1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512" y="2784901"/>
            <a:ext cx="3819525" cy="57150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512" y="4057650"/>
            <a:ext cx="2019300" cy="28575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12" name="TextBox 11"/>
          <p:cNvSpPr txBox="1"/>
          <p:nvPr/>
        </p:nvSpPr>
        <p:spPr>
          <a:xfrm>
            <a:off x="459962" y="3685401"/>
            <a:ext cx="3348450" cy="276999"/>
          </a:xfrm>
          <a:prstGeom prst="rect">
            <a:avLst/>
          </a:prstGeom>
          <a:noFill/>
        </p:spPr>
        <p:txBody>
          <a:bodyPr wrap="square" rtlCol="0">
            <a:spAutoFit/>
          </a:bodyPr>
          <a:lstStyle/>
          <a:p>
            <a:r>
              <a:rPr lang="en-US" sz="1200" dirty="0" smtClean="0">
                <a:solidFill>
                  <a:prstClr val="black"/>
                </a:solidFill>
              </a:rPr>
              <a:t>3. Enter item quantity into the space.</a:t>
            </a:r>
            <a:endParaRPr lang="en-US" sz="1200" dirty="0">
              <a:solidFill>
                <a:prstClr val="black"/>
              </a:solidFill>
            </a:endParaRPr>
          </a:p>
        </p:txBody>
      </p:sp>
      <p:sp>
        <p:nvSpPr>
          <p:cNvPr id="13" name="TextBox 12"/>
          <p:cNvSpPr txBox="1"/>
          <p:nvPr/>
        </p:nvSpPr>
        <p:spPr>
          <a:xfrm>
            <a:off x="455612" y="4953000"/>
            <a:ext cx="4191000" cy="276999"/>
          </a:xfrm>
          <a:prstGeom prst="rect">
            <a:avLst/>
          </a:prstGeom>
          <a:noFill/>
        </p:spPr>
        <p:txBody>
          <a:bodyPr wrap="square" rtlCol="0">
            <a:spAutoFit/>
          </a:bodyPr>
          <a:lstStyle/>
          <a:p>
            <a:r>
              <a:rPr lang="en-US" sz="1200" dirty="0">
                <a:solidFill>
                  <a:prstClr val="black"/>
                </a:solidFill>
              </a:rPr>
              <a:t>4</a:t>
            </a:r>
            <a:r>
              <a:rPr lang="en-US" sz="1200" dirty="0" smtClean="0">
                <a:solidFill>
                  <a:prstClr val="black"/>
                </a:solidFill>
              </a:rPr>
              <a:t>. Select “Yes” to remove the splitter from the design area.</a:t>
            </a:r>
            <a:endParaRPr lang="en-US" sz="1200" dirty="0">
              <a:solidFill>
                <a:prstClr val="black"/>
              </a:solidFill>
            </a:endParaRPr>
          </a:p>
        </p:txBody>
      </p:sp>
      <p:pic>
        <p:nvPicPr>
          <p:cNvPr id="819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7332" y="5334000"/>
            <a:ext cx="2705100" cy="36195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14" name="TextBox 13"/>
          <p:cNvSpPr txBox="1"/>
          <p:nvPr/>
        </p:nvSpPr>
        <p:spPr>
          <a:xfrm>
            <a:off x="6704012" y="2369403"/>
            <a:ext cx="3429000" cy="830997"/>
          </a:xfrm>
          <a:prstGeom prst="rect">
            <a:avLst/>
          </a:prstGeom>
          <a:noFill/>
          <a:ln w="19050">
            <a:solidFill>
              <a:srgbClr val="FF0000"/>
            </a:solidFill>
          </a:ln>
        </p:spPr>
        <p:txBody>
          <a:bodyPr wrap="square" rtlCol="0">
            <a:spAutoFit/>
          </a:bodyPr>
          <a:lstStyle/>
          <a:p>
            <a:r>
              <a:rPr lang="en-US" sz="1200" b="1" dirty="0" smtClean="0">
                <a:solidFill>
                  <a:prstClr val="black"/>
                </a:solidFill>
              </a:rPr>
              <a:t>Note: </a:t>
            </a:r>
            <a:r>
              <a:rPr lang="en-US" sz="1200" dirty="0" smtClean="0">
                <a:solidFill>
                  <a:prstClr val="black"/>
                </a:solidFill>
              </a:rPr>
              <a:t>While other components of the build may be configurable, the closures are not. A part number must be known to add a closure to your design area.</a:t>
            </a:r>
            <a:endParaRPr lang="en-US" sz="1200" dirty="0">
              <a:solidFill>
                <a:prstClr val="black"/>
              </a:solidFill>
            </a:endParaRPr>
          </a:p>
        </p:txBody>
      </p:sp>
      <p:sp>
        <p:nvSpPr>
          <p:cNvPr id="15" name="TextBox 14"/>
          <p:cNvSpPr txBox="1"/>
          <p:nvPr/>
        </p:nvSpPr>
        <p:spPr>
          <a:xfrm>
            <a:off x="2513012" y="742890"/>
            <a:ext cx="5334000" cy="400110"/>
          </a:xfrm>
          <a:prstGeom prst="rect">
            <a:avLst/>
          </a:prstGeom>
          <a:noFill/>
        </p:spPr>
        <p:txBody>
          <a:bodyPr wrap="square" rtlCol="0">
            <a:spAutoFit/>
          </a:bodyPr>
          <a:lstStyle/>
          <a:p>
            <a:r>
              <a:rPr lang="en-US" sz="2000" b="1" dirty="0" smtClean="0">
                <a:solidFill>
                  <a:srgbClr val="1F497D">
                    <a:lumMod val="60000"/>
                    <a:lumOff val="40000"/>
                  </a:srgbClr>
                </a:solidFill>
              </a:rPr>
              <a:t>Adding a closure to build</a:t>
            </a:r>
            <a:endParaRPr lang="en-US" sz="2000" b="1" dirty="0">
              <a:solidFill>
                <a:srgbClr val="1F497D">
                  <a:lumMod val="60000"/>
                  <a:lumOff val="40000"/>
                </a:srgbClr>
              </a:solidFill>
            </a:endParaRPr>
          </a:p>
        </p:txBody>
      </p:sp>
      <p:pic>
        <p:nvPicPr>
          <p:cNvPr id="16" name="slide 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926569" y="5947558"/>
            <a:ext cx="609600" cy="609600"/>
          </a:xfrm>
          <a:prstGeom prst="rect">
            <a:avLst/>
          </a:prstGeom>
        </p:spPr>
      </p:pic>
      <p:sp>
        <p:nvSpPr>
          <p:cNvPr id="4" name="TextBox 3"/>
          <p:cNvSpPr txBox="1"/>
          <p:nvPr/>
        </p:nvSpPr>
        <p:spPr>
          <a:xfrm>
            <a:off x="625639" y="4972050"/>
            <a:ext cx="4020973" cy="276999"/>
          </a:xfrm>
          <a:prstGeom prst="rect">
            <a:avLst/>
          </a:prstGeom>
          <a:solidFill>
            <a:schemeClr val="bg1"/>
          </a:solidFill>
        </p:spPr>
        <p:txBody>
          <a:bodyPr wrap="none" rtlCol="0">
            <a:spAutoFit/>
          </a:bodyPr>
          <a:lstStyle/>
          <a:p>
            <a:r>
              <a:rPr lang="en-US" sz="1200" dirty="0" smtClean="0"/>
              <a:t>Select “Yes” to remove the closure from the design area.</a:t>
            </a:r>
            <a:endParaRPr lang="en-US" sz="1200" dirty="0"/>
          </a:p>
        </p:txBody>
      </p:sp>
    </p:spTree>
    <p:extLst>
      <p:ext uri="{BB962C8B-B14F-4D97-AF65-F5344CB8AC3E}">
        <p14:creationId xmlns:p14="http://schemas.microsoft.com/office/powerpoint/2010/main" val="393655023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60"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4662" y="3954781"/>
            <a:ext cx="5391150" cy="646331"/>
          </a:xfrm>
          <a:prstGeom prst="rect">
            <a:avLst/>
          </a:prstGeom>
          <a:noFill/>
        </p:spPr>
        <p:txBody>
          <a:bodyPr wrap="square" rtlCol="0">
            <a:spAutoFit/>
          </a:bodyPr>
          <a:lstStyle/>
          <a:p>
            <a:r>
              <a:rPr lang="en-US" sz="1200" dirty="0" smtClean="0"/>
              <a:t>10. </a:t>
            </a:r>
            <a:r>
              <a:rPr lang="en-US" sz="1200" b="1" dirty="0" err="1" smtClean="0"/>
              <a:t>Autogenerate</a:t>
            </a:r>
            <a:r>
              <a:rPr lang="en-US" sz="1200" b="1" dirty="0" smtClean="0"/>
              <a:t> </a:t>
            </a:r>
            <a:r>
              <a:rPr lang="en-US" sz="1200" b="1" dirty="0"/>
              <a:t>splice </a:t>
            </a:r>
            <a:r>
              <a:rPr lang="en-US" sz="1200" b="1" dirty="0" smtClean="0"/>
              <a:t>plan: </a:t>
            </a:r>
            <a:r>
              <a:rPr lang="en-US" sz="1200" dirty="0" smtClean="0"/>
              <a:t>More info on splice plan on pages 22-23.</a:t>
            </a:r>
          </a:p>
          <a:p>
            <a:pPr marL="225425"/>
            <a:r>
              <a:rPr lang="en-US" sz="1200" dirty="0" smtClean="0"/>
              <a:t>By selecting yes, it will provide a splice plan of your </a:t>
            </a:r>
            <a:r>
              <a:rPr lang="en-US" sz="1200" dirty="0" err="1" smtClean="0"/>
              <a:t>FlexNAP</a:t>
            </a:r>
            <a:r>
              <a:rPr lang="en-US" sz="1200" dirty="0" smtClean="0"/>
              <a:t>™ builds to the cabinet legs.</a:t>
            </a:r>
          </a:p>
        </p:txBody>
      </p:sp>
      <p:sp>
        <p:nvSpPr>
          <p:cNvPr id="8" name="TextBox 7"/>
          <p:cNvSpPr txBox="1"/>
          <p:nvPr/>
        </p:nvSpPr>
        <p:spPr>
          <a:xfrm>
            <a:off x="254543" y="1295400"/>
            <a:ext cx="4544469" cy="830997"/>
          </a:xfrm>
          <a:prstGeom prst="rect">
            <a:avLst/>
          </a:prstGeom>
          <a:noFill/>
        </p:spPr>
        <p:txBody>
          <a:bodyPr wrap="square" rtlCol="0">
            <a:spAutoFit/>
          </a:bodyPr>
          <a:lstStyle/>
          <a:p>
            <a:pPr marL="166688" lvl="0" indent="-166688"/>
            <a:r>
              <a:rPr lang="en-US" sz="1200" dirty="0" smtClean="0">
                <a:solidFill>
                  <a:prstClr val="black"/>
                </a:solidFill>
              </a:rPr>
              <a:t>8. </a:t>
            </a:r>
            <a:r>
              <a:rPr lang="en-US" sz="1200" b="1" dirty="0">
                <a:solidFill>
                  <a:prstClr val="black"/>
                </a:solidFill>
              </a:rPr>
              <a:t>Port </a:t>
            </a:r>
            <a:r>
              <a:rPr lang="en-US" sz="1200" b="1" dirty="0" smtClean="0">
                <a:solidFill>
                  <a:prstClr val="black"/>
                </a:solidFill>
              </a:rPr>
              <a:t>Count - </a:t>
            </a:r>
            <a:r>
              <a:rPr lang="en-US" sz="1200" dirty="0" smtClean="0">
                <a:solidFill>
                  <a:prstClr val="black"/>
                </a:solidFill>
              </a:rPr>
              <a:t> </a:t>
            </a:r>
            <a:r>
              <a:rPr lang="en-US" sz="1200" dirty="0">
                <a:solidFill>
                  <a:prstClr val="black"/>
                </a:solidFill>
              </a:rPr>
              <a:t>N</a:t>
            </a:r>
            <a:r>
              <a:rPr lang="en-US" sz="1200" dirty="0" smtClean="0">
                <a:solidFill>
                  <a:prstClr val="black"/>
                </a:solidFill>
              </a:rPr>
              <a:t>umber of ports associated with the cabinet selected</a:t>
            </a:r>
            <a:endParaRPr lang="en-US" sz="1200" dirty="0">
              <a:solidFill>
                <a:prstClr val="black"/>
              </a:solidFill>
            </a:endParaRPr>
          </a:p>
          <a:p>
            <a:pPr marL="166688" lvl="0"/>
            <a:r>
              <a:rPr lang="en-US" sz="1200" b="1" dirty="0" smtClean="0">
                <a:solidFill>
                  <a:prstClr val="black"/>
                </a:solidFill>
              </a:rPr>
              <a:t>Leg Count - </a:t>
            </a:r>
            <a:r>
              <a:rPr lang="en-US" sz="1200" dirty="0">
                <a:solidFill>
                  <a:prstClr val="black"/>
                </a:solidFill>
              </a:rPr>
              <a:t>N</a:t>
            </a:r>
            <a:r>
              <a:rPr lang="en-US" sz="1200" dirty="0" smtClean="0">
                <a:solidFill>
                  <a:prstClr val="black"/>
                </a:solidFill>
              </a:rPr>
              <a:t>umber of output legs associated with the cabinet selected</a:t>
            </a:r>
            <a:endParaRPr lang="en-US" sz="1200" dirty="0">
              <a:solidFill>
                <a:prstClr val="black"/>
              </a:solidFill>
            </a:endParaRPr>
          </a:p>
        </p:txBody>
      </p:sp>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290" y="2133600"/>
            <a:ext cx="3514725" cy="60960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475290" y="2919483"/>
            <a:ext cx="4343400" cy="461665"/>
          </a:xfrm>
          <a:prstGeom prst="rect">
            <a:avLst/>
          </a:prstGeom>
          <a:noFill/>
        </p:spPr>
        <p:txBody>
          <a:bodyPr wrap="square" rtlCol="0">
            <a:spAutoFit/>
          </a:bodyPr>
          <a:lstStyle/>
          <a:p>
            <a:pPr marL="166688" lvl="0" indent="-166688"/>
            <a:r>
              <a:rPr lang="en-US" sz="1200" dirty="0" smtClean="0">
                <a:solidFill>
                  <a:prstClr val="black"/>
                </a:solidFill>
              </a:rPr>
              <a:t>9. </a:t>
            </a:r>
            <a:r>
              <a:rPr lang="en-US" sz="1200" b="1" dirty="0">
                <a:solidFill>
                  <a:prstClr val="black"/>
                </a:solidFill>
              </a:rPr>
              <a:t>Add an additional cabinet to your </a:t>
            </a:r>
            <a:r>
              <a:rPr lang="en-US" sz="1200" b="1" dirty="0" smtClean="0">
                <a:solidFill>
                  <a:prstClr val="black"/>
                </a:solidFill>
              </a:rPr>
              <a:t>DA</a:t>
            </a:r>
            <a:r>
              <a:rPr lang="en-US" sz="1200" dirty="0" smtClean="0">
                <a:solidFill>
                  <a:prstClr val="black"/>
                </a:solidFill>
              </a:rPr>
              <a:t>: </a:t>
            </a:r>
            <a:r>
              <a:rPr lang="en-US" sz="1200" dirty="0">
                <a:solidFill>
                  <a:prstClr val="black"/>
                </a:solidFill>
              </a:rPr>
              <a:t>Select if more than one cabinet is needed for this design area.</a:t>
            </a:r>
          </a:p>
        </p:txBody>
      </p:sp>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290" y="3505200"/>
            <a:ext cx="5067300" cy="314325"/>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410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662" y="5003252"/>
            <a:ext cx="5124450" cy="485775"/>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410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012" y="381000"/>
            <a:ext cx="13779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4875212" y="1134622"/>
            <a:ext cx="7313613" cy="830997"/>
          </a:xfrm>
          <a:prstGeom prst="rect">
            <a:avLst/>
          </a:prstGeom>
          <a:noFill/>
          <a:ln w="28575">
            <a:solidFill>
              <a:srgbClr val="FF0000"/>
            </a:solidFill>
          </a:ln>
        </p:spPr>
        <p:txBody>
          <a:bodyPr wrap="square" rtlCol="0">
            <a:spAutoFit/>
          </a:bodyPr>
          <a:lstStyle/>
          <a:p>
            <a:r>
              <a:rPr lang="en-US" sz="1200" dirty="0" smtClean="0"/>
              <a:t>Note: When entering the build section, all boxes included in screen below may be automatically filled based on previous inputs. The selections below are for an example and may not be identical to your build. If you would not like to “Accept design area defaults” and would like to make different selections, select “No” from the drop-down menu.</a:t>
            </a:r>
            <a:endParaRPr lang="en-US" sz="1200" dirty="0"/>
          </a:p>
        </p:txBody>
      </p:sp>
      <p:sp>
        <p:nvSpPr>
          <p:cNvPr id="3" name="TextBox 2"/>
          <p:cNvSpPr txBox="1"/>
          <p:nvPr/>
        </p:nvSpPr>
        <p:spPr>
          <a:xfrm>
            <a:off x="489388" y="4726253"/>
            <a:ext cx="4011069" cy="276999"/>
          </a:xfrm>
          <a:prstGeom prst="rect">
            <a:avLst/>
          </a:prstGeom>
          <a:noFill/>
          <a:ln w="28575">
            <a:solidFill>
              <a:srgbClr val="FF0000"/>
            </a:solidFill>
          </a:ln>
        </p:spPr>
        <p:txBody>
          <a:bodyPr wrap="square" rtlCol="0">
            <a:spAutoFit/>
          </a:bodyPr>
          <a:lstStyle/>
          <a:p>
            <a:r>
              <a:rPr lang="en-US" sz="1200" dirty="0" smtClean="0"/>
              <a:t>Note: Do not select “Yes” until all cables are configured. </a:t>
            </a:r>
            <a:endParaRPr lang="en-US" sz="1200" dirty="0"/>
          </a:p>
        </p:txBody>
      </p:sp>
      <p:pic>
        <p:nvPicPr>
          <p:cNvPr id="17"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74929" y="2166142"/>
            <a:ext cx="3911520" cy="4328908"/>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7277101" y="6163526"/>
            <a:ext cx="1103802" cy="184666"/>
          </a:xfrm>
          <a:prstGeom prst="rect">
            <a:avLst/>
          </a:prstGeom>
          <a:solidFill>
            <a:schemeClr val="accent1">
              <a:lumMod val="20000"/>
              <a:lumOff val="80000"/>
            </a:schemeClr>
          </a:solidFill>
        </p:spPr>
        <p:txBody>
          <a:bodyPr wrap="square" rtlCol="0">
            <a:spAutoFit/>
          </a:bodyPr>
          <a:lstStyle/>
          <a:p>
            <a:r>
              <a:rPr lang="en-US" sz="600" b="1" dirty="0" smtClean="0">
                <a:solidFill>
                  <a:srgbClr val="005293"/>
                </a:solidFill>
              </a:rPr>
              <a:t>Buffer tube Fill type </a:t>
            </a:r>
            <a:r>
              <a:rPr lang="en-US" sz="600" b="1" dirty="0" smtClean="0">
                <a:solidFill>
                  <a:srgbClr val="FF0000"/>
                </a:solidFill>
              </a:rPr>
              <a:t>* </a:t>
            </a:r>
            <a:endParaRPr lang="en-US" sz="600" b="1" dirty="0">
              <a:solidFill>
                <a:srgbClr val="FF0000"/>
              </a:solidFill>
            </a:endParaRPr>
          </a:p>
        </p:txBody>
      </p:sp>
      <p:pic>
        <p:nvPicPr>
          <p:cNvPr id="14" name="slide 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5812" y="5791199"/>
            <a:ext cx="609600" cy="609600"/>
          </a:xfrm>
          <a:prstGeom prst="rect">
            <a:avLst/>
          </a:prstGeom>
        </p:spPr>
      </p:pic>
    </p:spTree>
    <p:extLst>
      <p:ext uri="{BB962C8B-B14F-4D97-AF65-F5344CB8AC3E}">
        <p14:creationId xmlns:p14="http://schemas.microsoft.com/office/powerpoint/2010/main" val="80636784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03"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2075" y="2093416"/>
            <a:ext cx="4876800" cy="3970318"/>
          </a:xfrm>
          <a:prstGeom prst="rect">
            <a:avLst/>
          </a:prstGeom>
          <a:noFill/>
        </p:spPr>
        <p:txBody>
          <a:bodyPr wrap="square" rtlCol="0">
            <a:spAutoFit/>
          </a:bodyPr>
          <a:lstStyle/>
          <a:p>
            <a:r>
              <a:rPr lang="en-US" sz="1200" b="1" dirty="0" smtClean="0"/>
              <a:t>2. TAP </a:t>
            </a:r>
            <a:r>
              <a:rPr lang="en-US" sz="1200" b="1" dirty="0"/>
              <a:t>type: </a:t>
            </a:r>
            <a:r>
              <a:rPr lang="en-US" sz="1200" dirty="0"/>
              <a:t>Select what kind of TAP will be used. TAP types available are: Overmold, </a:t>
            </a:r>
            <a:r>
              <a:rPr lang="en-US" sz="1200" dirty="0" smtClean="0"/>
              <a:t>Heat-shrink, </a:t>
            </a:r>
            <a:r>
              <a:rPr lang="en-US" sz="1200" dirty="0"/>
              <a:t>Overmold (RPX®)</a:t>
            </a:r>
            <a:endParaRPr lang="en-US" sz="1200" dirty="0" smtClean="0"/>
          </a:p>
          <a:p>
            <a:pPr marL="228600" indent="-228600">
              <a:buAutoNum type="arabicPeriod"/>
            </a:pPr>
            <a:endParaRPr lang="en-US" sz="1200" dirty="0"/>
          </a:p>
          <a:p>
            <a:pPr marL="228600" indent="-228600">
              <a:buAutoNum type="arabicPeriod"/>
            </a:pPr>
            <a:endParaRPr lang="en-US" sz="1200" dirty="0" smtClean="0"/>
          </a:p>
          <a:p>
            <a:pPr marL="228600" indent="-228600">
              <a:buAutoNum type="arabicPeriod"/>
            </a:pPr>
            <a:endParaRPr lang="en-US" sz="1200" dirty="0"/>
          </a:p>
          <a:p>
            <a:pPr marL="228600" indent="-228600">
              <a:buAutoNum type="arabicPeriod"/>
            </a:pPr>
            <a:endParaRPr lang="en-US" sz="1200" dirty="0" smtClean="0"/>
          </a:p>
          <a:p>
            <a:pPr marL="228600" indent="-228600">
              <a:buAutoNum type="arabicPeriod"/>
            </a:pPr>
            <a:endParaRPr lang="en-US" sz="1200" dirty="0"/>
          </a:p>
          <a:p>
            <a:endParaRPr lang="en-US" sz="1200" dirty="0"/>
          </a:p>
          <a:p>
            <a:r>
              <a:rPr lang="en-US" sz="1200" b="1" dirty="0"/>
              <a:t>3</a:t>
            </a:r>
            <a:r>
              <a:rPr lang="en-US" sz="1200" b="1" dirty="0" smtClean="0"/>
              <a:t>. Build </a:t>
            </a:r>
            <a:r>
              <a:rPr lang="en-US" sz="1200" b="1" dirty="0"/>
              <a:t>fiber assignment method</a:t>
            </a:r>
            <a:r>
              <a:rPr lang="en-US" sz="1200" dirty="0"/>
              <a:t>: Fiber assignment methods available are: High to Low, CO to Field; Low to High, Field to </a:t>
            </a:r>
            <a:r>
              <a:rPr lang="en-US" sz="1200" dirty="0" smtClean="0"/>
              <a:t>CO.</a:t>
            </a:r>
          </a:p>
          <a:p>
            <a:endParaRPr lang="en-US" sz="1200" dirty="0"/>
          </a:p>
          <a:p>
            <a:endParaRPr lang="en-US" sz="1200" dirty="0" smtClean="0"/>
          </a:p>
          <a:p>
            <a:endParaRPr lang="en-US" sz="1200" dirty="0"/>
          </a:p>
          <a:p>
            <a:endParaRPr lang="en-US" sz="1200" dirty="0"/>
          </a:p>
          <a:p>
            <a:r>
              <a:rPr lang="en-US" sz="1200" b="1" dirty="0"/>
              <a:t>4</a:t>
            </a:r>
            <a:r>
              <a:rPr lang="en-US" sz="1200" b="1" dirty="0" smtClean="0"/>
              <a:t>. How </a:t>
            </a:r>
            <a:r>
              <a:rPr lang="en-US" sz="1200" b="1" dirty="0"/>
              <a:t>many locations or additional locations do you want to add?:  </a:t>
            </a:r>
            <a:r>
              <a:rPr lang="en-US" sz="1200" dirty="0"/>
              <a:t>Enter the number of locations (poles, </a:t>
            </a:r>
            <a:r>
              <a:rPr lang="en-US" sz="1200" dirty="0" err="1"/>
              <a:t>pedistals</a:t>
            </a:r>
            <a:r>
              <a:rPr lang="en-US" sz="1200" dirty="0"/>
              <a:t>, </a:t>
            </a:r>
            <a:r>
              <a:rPr lang="en-US" sz="1200" dirty="0" err="1"/>
              <a:t>handholes</a:t>
            </a:r>
            <a:r>
              <a:rPr lang="en-US" sz="1200" dirty="0"/>
              <a:t>) that will be used in this build. This needs to be entered as a numerical value. </a:t>
            </a:r>
          </a:p>
          <a:p>
            <a:endParaRPr lang="en-US" sz="1200" dirty="0" smtClean="0"/>
          </a:p>
          <a:p>
            <a:endParaRPr lang="en-US" sz="1200" dirty="0"/>
          </a:p>
          <a:p>
            <a:endParaRPr lang="en-US" sz="1200" dirty="0"/>
          </a:p>
        </p:txBody>
      </p:sp>
      <p:sp>
        <p:nvSpPr>
          <p:cNvPr id="7" name="TextBox 6"/>
          <p:cNvSpPr txBox="1"/>
          <p:nvPr/>
        </p:nvSpPr>
        <p:spPr>
          <a:xfrm>
            <a:off x="6229255" y="1295400"/>
            <a:ext cx="5410200" cy="3970318"/>
          </a:xfrm>
          <a:prstGeom prst="rect">
            <a:avLst/>
          </a:prstGeom>
          <a:noFill/>
        </p:spPr>
        <p:txBody>
          <a:bodyPr wrap="square" rtlCol="0">
            <a:spAutoFit/>
          </a:bodyPr>
          <a:lstStyle/>
          <a:p>
            <a:r>
              <a:rPr lang="en-US" sz="1200" b="1" dirty="0"/>
              <a:t>5</a:t>
            </a:r>
            <a:r>
              <a:rPr lang="en-US" sz="1200" b="1" dirty="0" smtClean="0"/>
              <a:t>. CO </a:t>
            </a:r>
            <a:r>
              <a:rPr lang="en-US" sz="1200" b="1" dirty="0"/>
              <a:t>Slack</a:t>
            </a:r>
            <a:r>
              <a:rPr lang="en-US" sz="1200" dirty="0"/>
              <a:t>: the amount of slack requested on the </a:t>
            </a:r>
            <a:r>
              <a:rPr lang="en-US" sz="1200" dirty="0" smtClean="0"/>
              <a:t>wire </a:t>
            </a:r>
            <a:r>
              <a:rPr lang="en-US" sz="1200" dirty="0"/>
              <a:t>c</a:t>
            </a:r>
            <a:r>
              <a:rPr lang="en-US" sz="1200" dirty="0" smtClean="0"/>
              <a:t>enter </a:t>
            </a:r>
            <a:r>
              <a:rPr lang="en-US" sz="1200" dirty="0"/>
              <a:t>s</a:t>
            </a:r>
            <a:r>
              <a:rPr lang="en-US" sz="1200" dirty="0" smtClean="0"/>
              <a:t>ide </a:t>
            </a:r>
            <a:r>
              <a:rPr lang="en-US" sz="1200" dirty="0"/>
              <a:t>(Central Office, </a:t>
            </a:r>
            <a:r>
              <a:rPr lang="en-US" sz="1200" dirty="0" err="1"/>
              <a:t>Headend</a:t>
            </a:r>
            <a:r>
              <a:rPr lang="en-US" sz="1200" dirty="0"/>
              <a:t>, Hub, etc.) end of the FlexNAP™ System cable. This field defaults to </a:t>
            </a:r>
            <a:r>
              <a:rPr lang="en-US" sz="1200" dirty="0" smtClean="0"/>
              <a:t>a minimum 50 </a:t>
            </a:r>
            <a:r>
              <a:rPr lang="en-US" sz="1200" dirty="0"/>
              <a:t>ft.(15.24m) and can be overridden by the user. This slack is typically used for splicing the </a:t>
            </a:r>
            <a:r>
              <a:rPr lang="en-US" sz="1200" dirty="0" err="1" smtClean="0"/>
              <a:t>FlexNAP</a:t>
            </a:r>
            <a:r>
              <a:rPr lang="en-US" sz="1200" dirty="0"/>
              <a:t> </a:t>
            </a:r>
            <a:r>
              <a:rPr lang="en-US" sz="1200" dirty="0" smtClean="0"/>
              <a:t>System </a:t>
            </a:r>
            <a:r>
              <a:rPr lang="en-US" sz="1200" dirty="0"/>
              <a:t>cable into the Hub or Main Distribution network</a:t>
            </a:r>
            <a:r>
              <a:rPr lang="en-US" sz="1200" dirty="0" smtClean="0"/>
              <a:t>. This number can be changed to greater than 50 </a:t>
            </a:r>
            <a:r>
              <a:rPr lang="en-US" sz="1200" dirty="0" err="1" smtClean="0"/>
              <a:t>ft</a:t>
            </a:r>
            <a:r>
              <a:rPr lang="en-US" sz="1200" dirty="0" smtClean="0"/>
              <a:t>, but not less than.</a:t>
            </a:r>
          </a:p>
          <a:p>
            <a:endParaRPr lang="en-US" sz="1200" dirty="0"/>
          </a:p>
          <a:p>
            <a:endParaRPr lang="en-US" sz="1200" dirty="0" smtClean="0"/>
          </a:p>
          <a:p>
            <a:endParaRPr lang="en-US" sz="1200" dirty="0" smtClean="0"/>
          </a:p>
          <a:p>
            <a:endParaRPr lang="en-US" sz="1200" dirty="0"/>
          </a:p>
          <a:p>
            <a:r>
              <a:rPr lang="en-US" sz="1200" b="1" dirty="0"/>
              <a:t>6</a:t>
            </a:r>
            <a:r>
              <a:rPr lang="en-US" sz="1200" b="1" dirty="0" smtClean="0"/>
              <a:t>. Field </a:t>
            </a:r>
            <a:r>
              <a:rPr lang="en-US" sz="1200" b="1" dirty="0"/>
              <a:t>Slack</a:t>
            </a:r>
            <a:r>
              <a:rPr lang="en-US" sz="1200" dirty="0"/>
              <a:t>: </a:t>
            </a:r>
            <a:r>
              <a:rPr lang="en-US" sz="1200" dirty="0" smtClean="0"/>
              <a:t>the </a:t>
            </a:r>
            <a:r>
              <a:rPr lang="en-US" sz="1200" dirty="0"/>
              <a:t>amount of slack requested on the Field End of the </a:t>
            </a:r>
            <a:r>
              <a:rPr lang="en-US" sz="1200" dirty="0" err="1" smtClean="0"/>
              <a:t>FlexNA</a:t>
            </a:r>
            <a:r>
              <a:rPr lang="en-US" sz="1200" dirty="0" smtClean="0"/>
              <a:t> </a:t>
            </a:r>
            <a:r>
              <a:rPr lang="en-US" sz="1200" dirty="0"/>
              <a:t>System cable. This field defaults </a:t>
            </a:r>
            <a:r>
              <a:rPr lang="en-US" sz="1200" dirty="0" smtClean="0"/>
              <a:t>to 15 </a:t>
            </a:r>
            <a:r>
              <a:rPr lang="en-US" sz="1200" dirty="0"/>
              <a:t>ft. (</a:t>
            </a:r>
            <a:r>
              <a:rPr lang="en-US" sz="1200" dirty="0" smtClean="0"/>
              <a:t>4.572 m</a:t>
            </a:r>
            <a:r>
              <a:rPr lang="en-US" sz="1200" dirty="0"/>
              <a:t>) for Aerial/Tray and 25 ft. (5m) for Buried/Duct. This is the minimum amount of slack required on the Field End of the cable. This field can be overridden to accept longer </a:t>
            </a:r>
            <a:r>
              <a:rPr lang="en-US" sz="1200" dirty="0" smtClean="0"/>
              <a:t>lengths. This number can be changed to greater than 15 </a:t>
            </a:r>
            <a:r>
              <a:rPr lang="en-US" sz="1200" dirty="0" err="1" smtClean="0"/>
              <a:t>ft</a:t>
            </a:r>
            <a:r>
              <a:rPr lang="en-US" sz="1200" dirty="0" smtClean="0"/>
              <a:t>, but not less than.</a:t>
            </a:r>
          </a:p>
          <a:p>
            <a:endParaRPr lang="en-US" sz="1200" dirty="0" smtClean="0"/>
          </a:p>
          <a:p>
            <a:endParaRPr lang="en-US" sz="1200" dirty="0"/>
          </a:p>
          <a:p>
            <a:endParaRPr lang="en-US" sz="1200" dirty="0" smtClean="0"/>
          </a:p>
          <a:p>
            <a:endParaRPr lang="en-US" sz="1200" dirty="0"/>
          </a:p>
          <a:p>
            <a:r>
              <a:rPr lang="en-US" sz="1200" b="1" dirty="0"/>
              <a:t>7</a:t>
            </a:r>
            <a:r>
              <a:rPr lang="en-US" sz="1200" b="1" dirty="0" smtClean="0"/>
              <a:t>. Preterm type: Select “CO-side” or none. If more information is needed, please contact your sales person.</a:t>
            </a:r>
            <a:endParaRPr lang="en-US" sz="1200" b="1" dirty="0">
              <a:solidFill>
                <a:srgbClr val="FF0000"/>
              </a:solidFill>
            </a:endParaRPr>
          </a:p>
        </p:txBody>
      </p:sp>
      <p:pic>
        <p:nvPicPr>
          <p:cNvPr id="513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0176" y="5581650"/>
            <a:ext cx="4981575" cy="59055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13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663" y="357187"/>
            <a:ext cx="1401762"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036" y="5581650"/>
            <a:ext cx="3857625" cy="600075"/>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304800" y="1295400"/>
            <a:ext cx="4875212" cy="276999"/>
          </a:xfrm>
          <a:prstGeom prst="rect">
            <a:avLst/>
          </a:prstGeom>
          <a:noFill/>
        </p:spPr>
        <p:txBody>
          <a:bodyPr wrap="square" rtlCol="0">
            <a:spAutoFit/>
          </a:bodyPr>
          <a:lstStyle/>
          <a:p>
            <a:r>
              <a:rPr lang="en-US" sz="1200" b="1" dirty="0" smtClean="0"/>
              <a:t>1. Fiber count: </a:t>
            </a:r>
            <a:r>
              <a:rPr lang="en-US" sz="1200" dirty="0" smtClean="0"/>
              <a:t>Select the fiber count of the distribution cable</a:t>
            </a:r>
            <a:endParaRPr lang="en-US" sz="1200" dirty="0"/>
          </a:p>
        </p:txBody>
      </p:sp>
      <p:pic>
        <p:nvPicPr>
          <p:cNvPr id="20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612" y="1676400"/>
            <a:ext cx="2628900" cy="333375"/>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05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3412" y="5848120"/>
            <a:ext cx="304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85212" y="5672959"/>
            <a:ext cx="304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7036" y="2711060"/>
            <a:ext cx="2771775" cy="72390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062"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08837" y="2590800"/>
            <a:ext cx="1781175" cy="26670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063" name="Picture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65987" y="4419600"/>
            <a:ext cx="1952625" cy="26670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379412" y="4191000"/>
            <a:ext cx="4789463" cy="276999"/>
          </a:xfrm>
          <a:prstGeom prst="rect">
            <a:avLst/>
          </a:prstGeom>
          <a:noFill/>
          <a:ln w="28575">
            <a:solidFill>
              <a:srgbClr val="FF0000"/>
            </a:solidFill>
          </a:ln>
        </p:spPr>
        <p:txBody>
          <a:bodyPr wrap="square" rtlCol="0">
            <a:spAutoFit/>
          </a:bodyPr>
          <a:lstStyle/>
          <a:p>
            <a:r>
              <a:rPr lang="en-US" sz="1200" dirty="0" smtClean="0"/>
              <a:t>Note: Reference </a:t>
            </a:r>
            <a:r>
              <a:rPr lang="en-US" sz="1200" u="sng" dirty="0" smtClean="0">
                <a:solidFill>
                  <a:srgbClr val="0070C0"/>
                </a:solidFill>
              </a:rPr>
              <a:t>page10</a:t>
            </a:r>
            <a:r>
              <a:rPr lang="en-US" sz="1200" dirty="0" smtClean="0"/>
              <a:t> for more info on fiber assignment methods.</a:t>
            </a:r>
            <a:endParaRPr lang="en-US" sz="1200" dirty="0"/>
          </a:p>
        </p:txBody>
      </p:sp>
      <p:sp>
        <p:nvSpPr>
          <p:cNvPr id="5" name="Rectangle 4"/>
          <p:cNvSpPr/>
          <p:nvPr/>
        </p:nvSpPr>
        <p:spPr>
          <a:xfrm>
            <a:off x="2122487" y="2924175"/>
            <a:ext cx="1028700" cy="477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55812" y="2880962"/>
            <a:ext cx="1287463" cy="553998"/>
          </a:xfrm>
          <a:prstGeom prst="rect">
            <a:avLst/>
          </a:prstGeom>
          <a:noFill/>
        </p:spPr>
        <p:txBody>
          <a:bodyPr wrap="square" rtlCol="0">
            <a:spAutoFit/>
          </a:bodyPr>
          <a:lstStyle/>
          <a:p>
            <a:r>
              <a:rPr lang="en-US" sz="1000" dirty="0" smtClean="0">
                <a:solidFill>
                  <a:schemeClr val="tx1">
                    <a:lumMod val="65000"/>
                    <a:lumOff val="35000"/>
                  </a:schemeClr>
                </a:solidFill>
                <a:latin typeface="Arial" panose="020B0604020202020204" pitchFamily="34" charset="0"/>
                <a:cs typeface="Arial" panose="020B0604020202020204" pitchFamily="34" charset="0"/>
              </a:rPr>
              <a:t>Overmold</a:t>
            </a:r>
          </a:p>
          <a:p>
            <a:r>
              <a:rPr lang="en-US" sz="1000" dirty="0" smtClean="0">
                <a:solidFill>
                  <a:schemeClr val="tx1">
                    <a:lumMod val="65000"/>
                    <a:lumOff val="35000"/>
                  </a:schemeClr>
                </a:solidFill>
                <a:latin typeface="Arial" panose="020B0604020202020204" pitchFamily="34" charset="0"/>
                <a:cs typeface="Arial" panose="020B0604020202020204" pitchFamily="34" charset="0"/>
              </a:rPr>
              <a:t>Heatshrink</a:t>
            </a:r>
          </a:p>
          <a:p>
            <a:r>
              <a:rPr lang="en-US" sz="1000" dirty="0" err="1" smtClean="0">
                <a:solidFill>
                  <a:schemeClr val="tx1">
                    <a:lumMod val="65000"/>
                    <a:lumOff val="35000"/>
                  </a:schemeClr>
                </a:solidFill>
                <a:latin typeface="Arial" panose="020B0604020202020204" pitchFamily="34" charset="0"/>
                <a:cs typeface="Arial" panose="020B0604020202020204" pitchFamily="34" charset="0"/>
              </a:rPr>
              <a:t>Overmold</a:t>
            </a:r>
            <a:r>
              <a:rPr lang="en-US" sz="1000" dirty="0" smtClean="0">
                <a:solidFill>
                  <a:schemeClr val="tx1">
                    <a:lumMod val="65000"/>
                    <a:lumOff val="35000"/>
                  </a:schemeClr>
                </a:solidFill>
                <a:latin typeface="Arial" panose="020B0604020202020204" pitchFamily="34" charset="0"/>
                <a:cs typeface="Arial" panose="020B0604020202020204" pitchFamily="34" charset="0"/>
              </a:rPr>
              <a:t>® RPX </a:t>
            </a:r>
            <a:endParaRPr lang="en-US" sz="1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8" name="slide 15 red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130800" y="5884763"/>
            <a:ext cx="609600" cy="609600"/>
          </a:xfrm>
          <a:prstGeom prst="rect">
            <a:avLst/>
          </a:prstGeom>
        </p:spPr>
      </p:pic>
    </p:spTree>
    <p:extLst>
      <p:ext uri="{BB962C8B-B14F-4D97-AF65-F5344CB8AC3E}">
        <p14:creationId xmlns:p14="http://schemas.microsoft.com/office/powerpoint/2010/main" val="64193500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861" fill="hold"/>
                                        <p:tgtEl>
                                          <p:spTgt spid="18"/>
                                        </p:tgtEl>
                                      </p:cBhvr>
                                    </p:cmd>
                                  </p:childTnLst>
                                </p:cTn>
                              </p:par>
                            </p:childTnLst>
                          </p:cTn>
                        </p:par>
                      </p:childTnLst>
                    </p:cTn>
                  </p:par>
                </p:childTnLst>
              </p:cTn>
              <p:nextCondLst>
                <p:cond evt="onClick" delay="0">
                  <p:tgtEl>
                    <p:spTgt spid="18"/>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3612" y="3170666"/>
            <a:ext cx="2800350" cy="371475"/>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6947325" y="2697756"/>
            <a:ext cx="4419600" cy="276999"/>
          </a:xfrm>
          <a:prstGeom prst="rect">
            <a:avLst/>
          </a:prstGeom>
          <a:noFill/>
        </p:spPr>
        <p:txBody>
          <a:bodyPr wrap="square" rtlCol="0">
            <a:spAutoFit/>
          </a:bodyPr>
          <a:lstStyle/>
          <a:p>
            <a:r>
              <a:rPr lang="en-US" sz="1200" dirty="0" smtClean="0"/>
              <a:t>8. Select leg type. This is automatically generated.</a:t>
            </a:r>
            <a:endParaRPr lang="en-US" sz="1200" dirty="0"/>
          </a:p>
        </p:txBody>
      </p:sp>
      <p:pic>
        <p:nvPicPr>
          <p:cNvPr id="163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812" y="404813"/>
            <a:ext cx="1792288"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530" y="2990218"/>
            <a:ext cx="179070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9127" y="4238260"/>
            <a:ext cx="4419600" cy="53340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7" name="TextBox 16"/>
          <p:cNvSpPr txBox="1"/>
          <p:nvPr/>
        </p:nvSpPr>
        <p:spPr>
          <a:xfrm>
            <a:off x="684212" y="2601663"/>
            <a:ext cx="5410200" cy="276999"/>
          </a:xfrm>
          <a:prstGeom prst="rect">
            <a:avLst/>
          </a:prstGeom>
          <a:noFill/>
        </p:spPr>
        <p:txBody>
          <a:bodyPr wrap="square" rtlCol="0">
            <a:spAutoFit/>
          </a:bodyPr>
          <a:lstStyle/>
          <a:p>
            <a:r>
              <a:rPr lang="en-US" sz="1200" dirty="0" smtClean="0"/>
              <a:t>4. Select Preterm on Build tab and then General tab</a:t>
            </a:r>
            <a:endParaRPr lang="en-US" sz="1200" dirty="0"/>
          </a:p>
        </p:txBody>
      </p:sp>
      <p:sp>
        <p:nvSpPr>
          <p:cNvPr id="18" name="TextBox 17"/>
          <p:cNvSpPr txBox="1"/>
          <p:nvPr/>
        </p:nvSpPr>
        <p:spPr>
          <a:xfrm>
            <a:off x="719018" y="3855747"/>
            <a:ext cx="4648200" cy="276999"/>
          </a:xfrm>
          <a:prstGeom prst="rect">
            <a:avLst/>
          </a:prstGeom>
          <a:noFill/>
        </p:spPr>
        <p:txBody>
          <a:bodyPr wrap="square" rtlCol="0">
            <a:spAutoFit/>
          </a:bodyPr>
          <a:lstStyle/>
          <a:p>
            <a:r>
              <a:rPr lang="en-US" sz="1200" dirty="0" smtClean="0"/>
              <a:t>5. If the part number is known, select from the drop-down menu. </a:t>
            </a:r>
            <a:endParaRPr lang="en-US" sz="1200" dirty="0"/>
          </a:p>
        </p:txBody>
      </p:sp>
      <p:pic>
        <p:nvPicPr>
          <p:cNvPr id="19"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9127" y="5543550"/>
            <a:ext cx="4248150" cy="55245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0" name="TextBox 19"/>
          <p:cNvSpPr txBox="1"/>
          <p:nvPr/>
        </p:nvSpPr>
        <p:spPr>
          <a:xfrm>
            <a:off x="763894" y="4943274"/>
            <a:ext cx="4595197" cy="461665"/>
          </a:xfrm>
          <a:prstGeom prst="rect">
            <a:avLst/>
          </a:prstGeom>
          <a:noFill/>
        </p:spPr>
        <p:txBody>
          <a:bodyPr wrap="square" rtlCol="0">
            <a:spAutoFit/>
          </a:bodyPr>
          <a:lstStyle/>
          <a:p>
            <a:pPr marL="166688" indent="-166688"/>
            <a:r>
              <a:rPr lang="en-US" sz="1200" dirty="0" smtClean="0"/>
              <a:t>6. Select the type of connector being used for the preterm </a:t>
            </a:r>
            <a:r>
              <a:rPr lang="en-US" sz="1200" dirty="0"/>
              <a:t>l</a:t>
            </a:r>
            <a:r>
              <a:rPr lang="en-US" sz="1200" dirty="0" smtClean="0"/>
              <a:t>ateral (12 or 24 fibers)</a:t>
            </a:r>
            <a:endParaRPr lang="en-US" sz="1200" dirty="0"/>
          </a:p>
        </p:txBody>
      </p:sp>
      <p:pic>
        <p:nvPicPr>
          <p:cNvPr id="21" name="Picture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13612" y="2115767"/>
            <a:ext cx="2676525" cy="36195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2" name="TextBox 21"/>
          <p:cNvSpPr txBox="1"/>
          <p:nvPr/>
        </p:nvSpPr>
        <p:spPr>
          <a:xfrm>
            <a:off x="6920480" y="1381378"/>
            <a:ext cx="4993707" cy="461665"/>
          </a:xfrm>
          <a:prstGeom prst="rect">
            <a:avLst/>
          </a:prstGeom>
          <a:noFill/>
        </p:spPr>
        <p:txBody>
          <a:bodyPr wrap="square" rtlCol="0">
            <a:spAutoFit/>
          </a:bodyPr>
          <a:lstStyle/>
          <a:p>
            <a:r>
              <a:rPr lang="en-US" sz="1200" dirty="0" smtClean="0"/>
              <a:t>7. Furcation type for a preterm lateral should be automatically generated. This means that the lateral has the tensile strength listed. </a:t>
            </a:r>
            <a:endParaRPr lang="en-US" sz="1600" dirty="0"/>
          </a:p>
        </p:txBody>
      </p:sp>
      <p:pic>
        <p:nvPicPr>
          <p:cNvPr id="25"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2513012" y="742890"/>
            <a:ext cx="5334000" cy="400110"/>
          </a:xfrm>
          <a:prstGeom prst="rect">
            <a:avLst/>
          </a:prstGeom>
          <a:noFill/>
        </p:spPr>
        <p:txBody>
          <a:bodyPr wrap="square" rtlCol="0">
            <a:spAutoFit/>
          </a:bodyPr>
          <a:lstStyle/>
          <a:p>
            <a:r>
              <a:rPr lang="en-US" sz="2000" b="1" dirty="0" smtClean="0">
                <a:solidFill>
                  <a:schemeClr val="tx2">
                    <a:lumMod val="60000"/>
                    <a:lumOff val="40000"/>
                  </a:schemeClr>
                </a:solidFill>
              </a:rPr>
              <a:t>Preterm Lateral</a:t>
            </a:r>
            <a:endParaRPr lang="en-US" sz="2000" b="1" dirty="0">
              <a:solidFill>
                <a:schemeClr val="tx2">
                  <a:lumMod val="60000"/>
                  <a:lumOff val="40000"/>
                </a:schemeClr>
              </a:solidFill>
            </a:endParaRPr>
          </a:p>
        </p:txBody>
      </p:sp>
      <p:sp>
        <p:nvSpPr>
          <p:cNvPr id="24" name="TextBox 23"/>
          <p:cNvSpPr txBox="1"/>
          <p:nvPr/>
        </p:nvSpPr>
        <p:spPr>
          <a:xfrm>
            <a:off x="566618" y="1381378"/>
            <a:ext cx="4953000" cy="830997"/>
          </a:xfrm>
          <a:prstGeom prst="rect">
            <a:avLst/>
          </a:prstGeom>
          <a:noFill/>
          <a:ln w="28575">
            <a:solidFill>
              <a:srgbClr val="FF0000"/>
            </a:solidFill>
          </a:ln>
        </p:spPr>
        <p:txBody>
          <a:bodyPr wrap="square" rtlCol="0">
            <a:spAutoFit/>
          </a:bodyPr>
          <a:lstStyle/>
          <a:p>
            <a:r>
              <a:rPr lang="en-US" sz="1200" b="1" dirty="0" smtClean="0"/>
              <a:t>Preterm Lateral: </a:t>
            </a:r>
            <a:r>
              <a:rPr lang="en-US" sz="1200" b="1" dirty="0"/>
              <a:t> </a:t>
            </a:r>
            <a:r>
              <a:rPr lang="en-US" sz="1200" b="1" dirty="0" smtClean="0"/>
              <a:t>A preterm </a:t>
            </a:r>
            <a:r>
              <a:rPr lang="en-US" sz="1200" b="1" dirty="0"/>
              <a:t>l</a:t>
            </a:r>
            <a:r>
              <a:rPr lang="en-US" sz="1200" b="1" dirty="0" smtClean="0"/>
              <a:t>ateral is a way to connect an </a:t>
            </a:r>
            <a:r>
              <a:rPr lang="en-US" sz="1200" b="1" dirty="0"/>
              <a:t>additional FlexNAP™ </a:t>
            </a:r>
            <a:r>
              <a:rPr lang="en-US" sz="1200" b="1" dirty="0" smtClean="0"/>
              <a:t>cable to service a side street or cul-de-sac. </a:t>
            </a:r>
            <a:r>
              <a:rPr lang="en-US" sz="1200" b="1" dirty="0" err="1" smtClean="0"/>
              <a:t>Pinless</a:t>
            </a:r>
            <a:r>
              <a:rPr lang="en-US" sz="1200" b="1" dirty="0" smtClean="0"/>
              <a:t> </a:t>
            </a:r>
            <a:r>
              <a:rPr lang="en-US" sz="1200" b="1" dirty="0" err="1" smtClean="0"/>
              <a:t>OptiTip</a:t>
            </a:r>
            <a:r>
              <a:rPr lang="en-US" sz="1200" b="1" dirty="0"/>
              <a:t>® </a:t>
            </a:r>
            <a:r>
              <a:rPr lang="en-US" sz="1200" b="1" dirty="0" smtClean="0"/>
              <a:t>connectors are used to break off the main path without having to splice in the additional cable.</a:t>
            </a:r>
            <a:endParaRPr lang="en-US" sz="1200" b="1" dirty="0"/>
          </a:p>
        </p:txBody>
      </p:sp>
      <p:sp>
        <p:nvSpPr>
          <p:cNvPr id="2" name="TextBox 1"/>
          <p:cNvSpPr txBox="1"/>
          <p:nvPr/>
        </p:nvSpPr>
        <p:spPr>
          <a:xfrm>
            <a:off x="443788" y="440463"/>
            <a:ext cx="1487488" cy="276999"/>
          </a:xfrm>
          <a:prstGeom prst="rect">
            <a:avLst/>
          </a:prstGeom>
          <a:solidFill>
            <a:srgbClr val="005293"/>
          </a:solidFill>
        </p:spPr>
        <p:txBody>
          <a:bodyPr wrap="square" rtlCol="0">
            <a:spAutoFit/>
          </a:bodyPr>
          <a:lstStyle/>
          <a:p>
            <a:r>
              <a:rPr lang="en-US" sz="1200" b="1" dirty="0" smtClean="0">
                <a:solidFill>
                  <a:schemeClr val="bg1"/>
                </a:solidFill>
              </a:rPr>
              <a:t>Preterm on Build</a:t>
            </a:r>
            <a:endParaRPr lang="en-US" sz="1200" b="1" dirty="0">
              <a:solidFill>
                <a:schemeClr val="bg1"/>
              </a:solidFill>
            </a:endParaRPr>
          </a:p>
        </p:txBody>
      </p:sp>
      <p:sp>
        <p:nvSpPr>
          <p:cNvPr id="5" name="TextBox 4"/>
          <p:cNvSpPr txBox="1"/>
          <p:nvPr/>
        </p:nvSpPr>
        <p:spPr>
          <a:xfrm>
            <a:off x="1156374" y="3032166"/>
            <a:ext cx="1477856" cy="276999"/>
          </a:xfrm>
          <a:prstGeom prst="rect">
            <a:avLst/>
          </a:prstGeom>
          <a:solidFill>
            <a:srgbClr val="005293"/>
          </a:solidFill>
        </p:spPr>
        <p:txBody>
          <a:bodyPr wrap="square" rtlCol="0">
            <a:spAutoFit/>
          </a:bodyPr>
          <a:lstStyle/>
          <a:p>
            <a:r>
              <a:rPr lang="en-US" sz="1200" b="1" dirty="0" smtClean="0">
                <a:solidFill>
                  <a:schemeClr val="bg1"/>
                </a:solidFill>
              </a:rPr>
              <a:t>Preterm on Build</a:t>
            </a:r>
            <a:endParaRPr lang="en-US" sz="1200" b="1" dirty="0">
              <a:solidFill>
                <a:schemeClr val="bg1"/>
              </a:solidFill>
            </a:endParaRPr>
          </a:p>
        </p:txBody>
      </p:sp>
      <p:pic>
        <p:nvPicPr>
          <p:cNvPr id="2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47325" y="3644832"/>
            <a:ext cx="4368516" cy="3058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slide 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19021" y="5954547"/>
            <a:ext cx="609600" cy="609600"/>
          </a:xfrm>
          <a:prstGeom prst="rect">
            <a:avLst/>
          </a:prstGeom>
        </p:spPr>
      </p:pic>
    </p:spTree>
    <p:extLst>
      <p:ext uri="{BB962C8B-B14F-4D97-AF65-F5344CB8AC3E}">
        <p14:creationId xmlns:p14="http://schemas.microsoft.com/office/powerpoint/2010/main" val="246330736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22" fill="hold"/>
                                        <p:tgtEl>
                                          <p:spTgt spid="27"/>
                                        </p:tgtEl>
                                      </p:cBhvr>
                                    </p:cmd>
                                  </p:childTnLst>
                                </p:cTn>
                              </p:par>
                            </p:childTnLst>
                          </p:cTn>
                        </p:par>
                      </p:childTnLst>
                    </p:cTn>
                  </p:par>
                </p:childTnLst>
              </p:cTn>
              <p:nextCondLst>
                <p:cond evt="onClick" delay="0">
                  <p:tgtEl>
                    <p:spTgt spid="27"/>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25866"/>
          <a:stretch/>
        </p:blipFill>
        <p:spPr bwMode="auto">
          <a:xfrm>
            <a:off x="294183" y="352067"/>
            <a:ext cx="1398139"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713" y="2209800"/>
            <a:ext cx="5981700" cy="542925"/>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112713" y="1371600"/>
            <a:ext cx="4914899" cy="2308324"/>
          </a:xfrm>
          <a:prstGeom prst="rect">
            <a:avLst/>
          </a:prstGeom>
          <a:noFill/>
        </p:spPr>
        <p:txBody>
          <a:bodyPr wrap="square" rtlCol="0">
            <a:spAutoFit/>
          </a:bodyPr>
          <a:lstStyle/>
          <a:p>
            <a:pPr marL="166688" indent="-166688"/>
            <a:r>
              <a:rPr lang="en-US" sz="1200" b="1" dirty="0"/>
              <a:t>8</a:t>
            </a:r>
            <a:r>
              <a:rPr lang="en-US" sz="1200" b="1" dirty="0" smtClean="0"/>
              <a:t>. How many fibers do you want to express?- </a:t>
            </a:r>
            <a:r>
              <a:rPr lang="en-US" sz="1200" dirty="0" smtClean="0"/>
              <a:t>This is referring to the fibers that will not be used during this distribution network but will be saved for downstream use. </a:t>
            </a:r>
            <a:endParaRPr lang="en-US" sz="1200" dirty="0"/>
          </a:p>
          <a:p>
            <a:endParaRPr lang="en-US" sz="1200" b="1" dirty="0" smtClean="0"/>
          </a:p>
          <a:p>
            <a:endParaRPr lang="en-US" sz="1200" b="1" dirty="0"/>
          </a:p>
          <a:p>
            <a:endParaRPr lang="en-US" sz="1200" b="1" dirty="0" smtClean="0"/>
          </a:p>
          <a:p>
            <a:endParaRPr lang="en-US" sz="1200" b="1" dirty="0"/>
          </a:p>
          <a:p>
            <a:endParaRPr lang="en-US" sz="1200" b="1" dirty="0" smtClean="0"/>
          </a:p>
          <a:p>
            <a:endParaRPr lang="en-US" sz="1200" b="1" dirty="0" smtClean="0"/>
          </a:p>
          <a:p>
            <a:pPr marL="166688" indent="-166688"/>
            <a:r>
              <a:rPr lang="en-US" sz="1200" b="1" dirty="0"/>
              <a:t>9</a:t>
            </a:r>
            <a:r>
              <a:rPr lang="en-US" sz="1200" b="1" dirty="0" smtClean="0"/>
              <a:t>. Start express fiber number: </a:t>
            </a:r>
            <a:r>
              <a:rPr lang="en-US" sz="1200" dirty="0" smtClean="0"/>
              <a:t>This is referring to the number of the first fiber that will be expressed. It will be assumed that all fibers after this number will be expressed.</a:t>
            </a:r>
            <a:endParaRPr lang="en-US" sz="1200" dirty="0"/>
          </a:p>
        </p:txBody>
      </p:sp>
      <p:pic>
        <p:nvPicPr>
          <p:cNvPr id="819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237" y="5190794"/>
            <a:ext cx="3476625" cy="371475"/>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820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66327" y="3152775"/>
            <a:ext cx="3381375" cy="352425"/>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6780210" y="4201529"/>
            <a:ext cx="4981575" cy="276999"/>
          </a:xfrm>
          <a:prstGeom prst="rect">
            <a:avLst/>
          </a:prstGeom>
          <a:noFill/>
        </p:spPr>
        <p:txBody>
          <a:bodyPr wrap="square" rtlCol="0">
            <a:spAutoFit/>
          </a:bodyPr>
          <a:lstStyle/>
          <a:p>
            <a:r>
              <a:rPr lang="en-US" sz="1200" b="1" dirty="0" smtClean="0"/>
              <a:t>12. Delete build: </a:t>
            </a:r>
            <a:r>
              <a:rPr lang="en-US" sz="1200" dirty="0" smtClean="0"/>
              <a:t>Select “Yes” to remove build from design </a:t>
            </a:r>
            <a:r>
              <a:rPr lang="en-US" sz="1200" dirty="0"/>
              <a:t>a</a:t>
            </a:r>
            <a:r>
              <a:rPr lang="en-US" sz="1200" dirty="0" smtClean="0"/>
              <a:t>rea</a:t>
            </a:r>
            <a:endParaRPr lang="en-US" sz="1200" dirty="0"/>
          </a:p>
        </p:txBody>
      </p:sp>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713" y="3886200"/>
            <a:ext cx="3495675" cy="276225"/>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107571" y="4572000"/>
            <a:ext cx="4733429" cy="461665"/>
          </a:xfrm>
          <a:prstGeom prst="rect">
            <a:avLst/>
          </a:prstGeom>
          <a:noFill/>
        </p:spPr>
        <p:txBody>
          <a:bodyPr wrap="square" rtlCol="0">
            <a:spAutoFit/>
          </a:bodyPr>
          <a:lstStyle/>
          <a:p>
            <a:pPr marL="225425" indent="-225425"/>
            <a:r>
              <a:rPr lang="en-US" sz="1200" b="1" dirty="0" smtClean="0"/>
              <a:t>10. Maximum allowable cable length: </a:t>
            </a:r>
            <a:r>
              <a:rPr lang="en-US" sz="1200" dirty="0" smtClean="0"/>
              <a:t>This is automatically generated based on cable type and reel capacity.</a:t>
            </a:r>
            <a:endParaRPr lang="en-US" sz="1200" dirty="0"/>
          </a:p>
        </p:txBody>
      </p:sp>
      <p:sp>
        <p:nvSpPr>
          <p:cNvPr id="7" name="TextBox 6"/>
          <p:cNvSpPr txBox="1"/>
          <p:nvPr/>
        </p:nvSpPr>
        <p:spPr>
          <a:xfrm>
            <a:off x="6904037" y="2586038"/>
            <a:ext cx="3990975" cy="461665"/>
          </a:xfrm>
          <a:prstGeom prst="rect">
            <a:avLst/>
          </a:prstGeom>
          <a:noFill/>
        </p:spPr>
        <p:txBody>
          <a:bodyPr wrap="square" rtlCol="0">
            <a:spAutoFit/>
          </a:bodyPr>
          <a:lstStyle/>
          <a:p>
            <a:r>
              <a:rPr lang="en-US" sz="1200" b="1" dirty="0" smtClean="0"/>
              <a:t>11. Cable length- </a:t>
            </a:r>
            <a:r>
              <a:rPr lang="en-US" sz="1200" dirty="0" smtClean="0"/>
              <a:t>The current cable length based on all entries in build configuration.</a:t>
            </a:r>
            <a:endParaRPr lang="en-US" sz="1200" dirty="0"/>
          </a:p>
        </p:txBody>
      </p:sp>
      <p:pic>
        <p:nvPicPr>
          <p:cNvPr id="3083"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3812" y="2447925"/>
            <a:ext cx="304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4"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7993" y="3886200"/>
            <a:ext cx="304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5"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7762" y="5224131"/>
            <a:ext cx="304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6"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84057" y="3162441"/>
            <a:ext cx="304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042527" y="1475601"/>
            <a:ext cx="3242885" cy="276999"/>
          </a:xfrm>
          <a:prstGeom prst="rect">
            <a:avLst/>
          </a:prstGeom>
          <a:noFill/>
          <a:ln w="19050">
            <a:solidFill>
              <a:srgbClr val="FF0000"/>
            </a:solidFill>
          </a:ln>
        </p:spPr>
        <p:txBody>
          <a:bodyPr wrap="square" rtlCol="0">
            <a:spAutoFit/>
          </a:bodyPr>
          <a:lstStyle/>
          <a:p>
            <a:r>
              <a:rPr lang="en-US" sz="1200" dirty="0" smtClean="0"/>
              <a:t>Note: See </a:t>
            </a:r>
            <a:r>
              <a:rPr lang="en-US" sz="1200" u="sng" dirty="0" smtClean="0">
                <a:solidFill>
                  <a:srgbClr val="0070C0"/>
                </a:solidFill>
              </a:rPr>
              <a:t>page 23 </a:t>
            </a:r>
            <a:r>
              <a:rPr lang="en-US" sz="1200" dirty="0" smtClean="0"/>
              <a:t>for splice plan information</a:t>
            </a:r>
            <a:endParaRPr lang="en-US" sz="1200" dirty="0"/>
          </a:p>
        </p:txBody>
      </p:sp>
      <p:pic>
        <p:nvPicPr>
          <p:cNvPr id="1026"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04445" y="4779288"/>
            <a:ext cx="3810000" cy="508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slide 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256212" y="5867400"/>
            <a:ext cx="609600" cy="609600"/>
          </a:xfrm>
          <a:prstGeom prst="rect">
            <a:avLst/>
          </a:prstGeom>
        </p:spPr>
      </p:pic>
    </p:spTree>
    <p:extLst>
      <p:ext uri="{BB962C8B-B14F-4D97-AF65-F5344CB8AC3E}">
        <p14:creationId xmlns:p14="http://schemas.microsoft.com/office/powerpoint/2010/main" val="394895897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977" fill="hold"/>
                                        <p:tgtEl>
                                          <p:spTgt spid="18"/>
                                        </p:tgtEl>
                                      </p:cBhvr>
                                    </p:cmd>
                                  </p:childTnLst>
                                </p:cTn>
                              </p:par>
                            </p:childTnLst>
                          </p:cTn>
                        </p:par>
                      </p:childTnLst>
                    </p:cTn>
                  </p:par>
                </p:childTnLst>
              </p:cTn>
              <p:nextCondLst>
                <p:cond evt="onClick" delay="0">
                  <p:tgtEl>
                    <p:spTgt spid="18"/>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1624" y="1239250"/>
            <a:ext cx="5105400" cy="4893647"/>
          </a:xfrm>
          <a:prstGeom prst="rect">
            <a:avLst/>
          </a:prstGeom>
          <a:noFill/>
        </p:spPr>
        <p:txBody>
          <a:bodyPr wrap="square" rtlCol="0">
            <a:spAutoFit/>
          </a:bodyPr>
          <a:lstStyle/>
          <a:p>
            <a:pPr marL="228600" indent="-228600">
              <a:buAutoNum type="arabicPeriod"/>
            </a:pPr>
            <a:r>
              <a:rPr lang="en-US" sz="1200" b="1" dirty="0" smtClean="0"/>
              <a:t>Location sequence: </a:t>
            </a:r>
            <a:r>
              <a:rPr lang="en-US" sz="1200" dirty="0" smtClean="0"/>
              <a:t>Automatically generated by configurator</a:t>
            </a:r>
            <a:endParaRPr lang="en-US" sz="1200" dirty="0"/>
          </a:p>
          <a:p>
            <a:pPr marL="228600" indent="-228600">
              <a:buAutoNum type="arabicPeriod"/>
            </a:pPr>
            <a:endParaRPr lang="en-US" sz="1200" b="1" dirty="0" smtClean="0"/>
          </a:p>
          <a:p>
            <a:pPr marL="228600" indent="-228600">
              <a:buAutoNum type="arabicPeriod"/>
            </a:pPr>
            <a:endParaRPr lang="en-US" sz="1200" b="1" dirty="0"/>
          </a:p>
          <a:p>
            <a:pPr marL="228600" indent="-228600">
              <a:buAutoNum type="arabicPeriod"/>
            </a:pPr>
            <a:endParaRPr lang="en-US" sz="1200" b="1" dirty="0" smtClean="0"/>
          </a:p>
          <a:p>
            <a:pPr marL="228600" indent="-228600">
              <a:buAutoNum type="arabicPeriod"/>
            </a:pPr>
            <a:endParaRPr lang="en-US" sz="1200" b="1" dirty="0" smtClean="0"/>
          </a:p>
          <a:p>
            <a:pPr marL="228600" indent="-228600">
              <a:buAutoNum type="arabicPeriod"/>
            </a:pPr>
            <a:endParaRPr lang="en-US" sz="1200" b="1" dirty="0" smtClean="0"/>
          </a:p>
          <a:p>
            <a:pPr marL="166688" indent="-166688"/>
            <a:r>
              <a:rPr lang="en-US" sz="1200" b="1" dirty="0" smtClean="0"/>
              <a:t>2. Location </a:t>
            </a:r>
            <a:r>
              <a:rPr lang="en-US" sz="1200" b="1" dirty="0"/>
              <a:t>ID: </a:t>
            </a:r>
            <a:r>
              <a:rPr lang="en-US" sz="1200" dirty="0"/>
              <a:t>The name of the pole/</a:t>
            </a:r>
            <a:r>
              <a:rPr lang="en-US" sz="1200" dirty="0" err="1"/>
              <a:t>handhole</a:t>
            </a:r>
            <a:r>
              <a:rPr lang="en-US" sz="1200" dirty="0"/>
              <a:t>/pedestal as shown on </a:t>
            </a:r>
            <a:r>
              <a:rPr lang="en-US" sz="1200" dirty="0" smtClean="0"/>
              <a:t>the </a:t>
            </a:r>
            <a:r>
              <a:rPr lang="en-US" sz="1200" dirty="0"/>
              <a:t>design area</a:t>
            </a:r>
            <a:r>
              <a:rPr lang="en-US" sz="1200" dirty="0" smtClean="0"/>
              <a:t>. User-generated data field that will be printed on tether labels.</a:t>
            </a:r>
          </a:p>
          <a:p>
            <a:endParaRPr lang="en-US" sz="1200" dirty="0" smtClean="0"/>
          </a:p>
          <a:p>
            <a:pPr marL="228600" indent="-228600">
              <a:buAutoNum type="arabicPeriod"/>
            </a:pPr>
            <a:endParaRPr lang="en-US" sz="1200" dirty="0"/>
          </a:p>
          <a:p>
            <a:endParaRPr lang="en-US" sz="1200" dirty="0"/>
          </a:p>
          <a:p>
            <a:pPr marL="166688" indent="-166688"/>
            <a:r>
              <a:rPr lang="en-US" sz="1200" b="1" dirty="0" smtClean="0"/>
              <a:t>3. Span-distance </a:t>
            </a:r>
            <a:r>
              <a:rPr lang="en-US" sz="1200" b="1" dirty="0"/>
              <a:t>to next location: </a:t>
            </a:r>
            <a:r>
              <a:rPr lang="en-US" sz="1200" dirty="0"/>
              <a:t>The </a:t>
            </a:r>
            <a:r>
              <a:rPr lang="en-US" sz="1200" dirty="0" smtClean="0"/>
              <a:t>distance between </a:t>
            </a:r>
            <a:r>
              <a:rPr lang="en-US" sz="1200" dirty="0"/>
              <a:t>locations. The unit of measure will </a:t>
            </a:r>
            <a:r>
              <a:rPr lang="en-US" sz="1200" dirty="0" smtClean="0"/>
              <a:t>be consistent </a:t>
            </a:r>
            <a:r>
              <a:rPr lang="en-US" sz="1200" dirty="0"/>
              <a:t>with the </a:t>
            </a:r>
            <a:r>
              <a:rPr lang="en-US" sz="1200" dirty="0" smtClean="0"/>
              <a:t>“length </a:t>
            </a:r>
            <a:r>
              <a:rPr lang="en-US" sz="1200" dirty="0"/>
              <a:t>unit measure” selected under the general tab</a:t>
            </a:r>
            <a:r>
              <a:rPr lang="en-US" sz="1200" dirty="0" smtClean="0"/>
              <a:t>.</a:t>
            </a:r>
          </a:p>
          <a:p>
            <a:pPr marL="228600" indent="-228600">
              <a:buAutoNum type="arabicPeriod"/>
            </a:pPr>
            <a:endParaRPr lang="en-US" sz="1200" dirty="0"/>
          </a:p>
          <a:p>
            <a:pPr marL="228600" indent="-228600">
              <a:buAutoNum type="arabicPeriod"/>
            </a:pPr>
            <a:endParaRPr lang="en-US" sz="1200" dirty="0" smtClean="0"/>
          </a:p>
          <a:p>
            <a:pPr marL="228600" indent="-228600">
              <a:buAutoNum type="arabicPeriod"/>
            </a:pPr>
            <a:endParaRPr lang="en-US" sz="1200" dirty="0"/>
          </a:p>
          <a:p>
            <a:pPr marL="228600" indent="-228600">
              <a:buAutoNum type="arabicPeriod"/>
            </a:pPr>
            <a:endParaRPr lang="en-US" sz="1200" dirty="0" smtClean="0"/>
          </a:p>
          <a:p>
            <a:pPr marL="228600" indent="-228600">
              <a:buAutoNum type="arabicPeriod"/>
            </a:pPr>
            <a:endParaRPr lang="en-US" sz="1200" dirty="0"/>
          </a:p>
          <a:p>
            <a:pPr marL="228600" indent="-228600">
              <a:buAutoNum type="arabicPeriod"/>
            </a:pPr>
            <a:endParaRPr lang="en-US" sz="1200" dirty="0" smtClean="0"/>
          </a:p>
          <a:p>
            <a:pPr marL="228600" indent="-228600">
              <a:buAutoNum type="arabicPeriod"/>
            </a:pPr>
            <a:endParaRPr lang="en-US" sz="1200" b="1" dirty="0" smtClean="0"/>
          </a:p>
          <a:p>
            <a:pPr marL="228600" indent="-228600">
              <a:buAutoNum type="arabicPeriod"/>
            </a:pPr>
            <a:endParaRPr lang="en-US" sz="1200" b="1" dirty="0" smtClean="0"/>
          </a:p>
          <a:p>
            <a:pPr marL="166688" indent="-166688"/>
            <a:r>
              <a:rPr lang="en-US" sz="1200" b="1" dirty="0" smtClean="0"/>
              <a:t>4. Slack storage</a:t>
            </a:r>
            <a:r>
              <a:rPr lang="en-US" sz="1200" dirty="0" smtClean="0"/>
              <a:t>: </a:t>
            </a:r>
            <a:r>
              <a:rPr lang="en-US" sz="1200" dirty="0"/>
              <a:t>The additional slack footage that will be stored at this location</a:t>
            </a:r>
            <a:r>
              <a:rPr lang="en-US" sz="1200" dirty="0" smtClean="0"/>
              <a:t>. This will be located on the field side of the location. This will be designated by yellow stickers on the cable.</a:t>
            </a:r>
            <a:endParaRPr lang="en-US" sz="1200" dirty="0"/>
          </a:p>
        </p:txBody>
      </p:sp>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069" y="365249"/>
            <a:ext cx="1504950"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982" y="1676400"/>
            <a:ext cx="3171825" cy="51435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369233" y="4648200"/>
            <a:ext cx="5039379" cy="646331"/>
          </a:xfrm>
          <a:prstGeom prst="rect">
            <a:avLst/>
          </a:prstGeom>
          <a:noFill/>
          <a:ln w="28575">
            <a:solidFill>
              <a:srgbClr val="FF0000"/>
            </a:solidFill>
          </a:ln>
        </p:spPr>
        <p:txBody>
          <a:bodyPr wrap="square" rtlCol="0">
            <a:spAutoFit/>
          </a:bodyPr>
          <a:lstStyle/>
          <a:p>
            <a:r>
              <a:rPr lang="en-US" sz="1200" b="1" dirty="0" smtClean="0"/>
              <a:t>Note</a:t>
            </a:r>
            <a:r>
              <a:rPr lang="en-US" sz="1200" dirty="0" smtClean="0"/>
              <a:t>: This will  automatically generate to 0.0 on the final location of the build. If the final location is deleted, you will have to change the new final location to 0.0. </a:t>
            </a:r>
            <a:endParaRPr lang="en-US" sz="1200" dirty="0"/>
          </a:p>
        </p:txBody>
      </p:sp>
      <p:sp>
        <p:nvSpPr>
          <p:cNvPr id="7" name="TextBox 6"/>
          <p:cNvSpPr txBox="1"/>
          <p:nvPr/>
        </p:nvSpPr>
        <p:spPr>
          <a:xfrm>
            <a:off x="6158262" y="1356712"/>
            <a:ext cx="5362575" cy="4708981"/>
          </a:xfrm>
          <a:prstGeom prst="rect">
            <a:avLst/>
          </a:prstGeom>
          <a:noFill/>
        </p:spPr>
        <p:txBody>
          <a:bodyPr wrap="square" rtlCol="0">
            <a:spAutoFit/>
          </a:bodyPr>
          <a:lstStyle/>
          <a:p>
            <a:pPr marL="166688" indent="-166688"/>
            <a:r>
              <a:rPr lang="en-US" sz="1200" b="1" dirty="0" smtClean="0"/>
              <a:t>5. Sag adder</a:t>
            </a:r>
            <a:r>
              <a:rPr lang="en-US" sz="1200" dirty="0" smtClean="0"/>
              <a:t>: </a:t>
            </a:r>
            <a:r>
              <a:rPr lang="en-US" sz="1200" dirty="0"/>
              <a:t>the </a:t>
            </a:r>
            <a:r>
              <a:rPr lang="en-US" sz="1200" dirty="0" smtClean="0"/>
              <a:t>distance (</a:t>
            </a:r>
            <a:r>
              <a:rPr lang="en-US" sz="1200" b="1" dirty="0" smtClean="0"/>
              <a:t>no longer percentage based</a:t>
            </a:r>
            <a:r>
              <a:rPr lang="en-US" sz="1200" dirty="0" smtClean="0"/>
              <a:t>) of </a:t>
            </a:r>
            <a:r>
              <a:rPr lang="en-US" sz="1200" dirty="0"/>
              <a:t>sag that will be added to the span distance specified in aerial applications. </a:t>
            </a:r>
            <a:r>
              <a:rPr lang="en-US" sz="1200" dirty="0" smtClean="0"/>
              <a:t>The sag will be added to the value of the span, entered above. We do not recommend changing this value unless it is necessary. (Best practice is to leave this as 0)</a:t>
            </a:r>
            <a:endParaRPr lang="en-US" sz="1200" dirty="0"/>
          </a:p>
          <a:p>
            <a:endParaRPr lang="en-US" sz="1200" dirty="0" smtClean="0">
              <a:solidFill>
                <a:srgbClr val="FF0000"/>
              </a:solidFill>
            </a:endParaRPr>
          </a:p>
          <a:p>
            <a:endParaRPr lang="en-US" sz="1200" dirty="0" smtClean="0">
              <a:solidFill>
                <a:srgbClr val="FF0000"/>
              </a:solidFill>
            </a:endParaRPr>
          </a:p>
          <a:p>
            <a:endParaRPr lang="en-US" sz="1200" dirty="0" smtClean="0">
              <a:solidFill>
                <a:srgbClr val="FF0000"/>
              </a:solidFill>
            </a:endParaRPr>
          </a:p>
          <a:p>
            <a:pPr marL="166688" indent="-166688"/>
            <a:r>
              <a:rPr lang="en-US" sz="1200" b="1" dirty="0"/>
              <a:t>6. </a:t>
            </a:r>
            <a:r>
              <a:rPr lang="en-US" sz="1200" b="1" dirty="0" smtClean="0"/>
              <a:t>Number of </a:t>
            </a:r>
            <a:r>
              <a:rPr lang="en-US" sz="1200" b="1" dirty="0"/>
              <a:t>tethers at this </a:t>
            </a:r>
            <a:r>
              <a:rPr lang="en-US" sz="1200" b="1" dirty="0" smtClean="0"/>
              <a:t>location</a:t>
            </a:r>
            <a:r>
              <a:rPr lang="en-US" sz="1200" dirty="0" smtClean="0"/>
              <a:t>: </a:t>
            </a:r>
            <a:r>
              <a:rPr lang="en-US" sz="1200" dirty="0"/>
              <a:t>Use the </a:t>
            </a:r>
            <a:r>
              <a:rPr lang="en-US" sz="1200" dirty="0" smtClean="0"/>
              <a:t>drop-down </a:t>
            </a:r>
            <a:r>
              <a:rPr lang="en-US" sz="1200" dirty="0"/>
              <a:t>menu to select the number of tethers that will be needed at this location</a:t>
            </a:r>
            <a:r>
              <a:rPr lang="en-US" sz="1200" dirty="0" smtClean="0"/>
              <a:t>. If not adding tethers to the location, leave the field as “Please select”.</a:t>
            </a:r>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smtClean="0"/>
          </a:p>
          <a:p>
            <a:pPr marL="166688" indent="-166688"/>
            <a:r>
              <a:rPr lang="en-US" sz="1200" b="1" dirty="0"/>
              <a:t>7. </a:t>
            </a:r>
            <a:r>
              <a:rPr lang="en-US" sz="1200" b="1" dirty="0" smtClean="0"/>
              <a:t>Position </a:t>
            </a:r>
            <a:r>
              <a:rPr lang="en-US" sz="1200" b="1" dirty="0"/>
              <a:t>to move this location to: </a:t>
            </a:r>
            <a:r>
              <a:rPr lang="en-US" sz="1200" dirty="0" smtClean="0"/>
              <a:t>This will enable you to move the location to a specific location sequence.</a:t>
            </a:r>
          </a:p>
          <a:p>
            <a:endParaRPr lang="en-US" sz="1200" dirty="0"/>
          </a:p>
          <a:p>
            <a:endParaRPr lang="en-US" sz="1200" dirty="0" smtClean="0"/>
          </a:p>
          <a:p>
            <a:endParaRPr lang="en-US" sz="1200" dirty="0"/>
          </a:p>
          <a:p>
            <a:endParaRPr lang="en-US" sz="1200" dirty="0" smtClean="0"/>
          </a:p>
          <a:p>
            <a:endParaRPr lang="en-US" sz="1200" dirty="0"/>
          </a:p>
          <a:p>
            <a:r>
              <a:rPr lang="en-US" sz="1200" b="1" dirty="0"/>
              <a:t>8. </a:t>
            </a:r>
            <a:r>
              <a:rPr lang="en-US" sz="1200" b="1" dirty="0" smtClean="0"/>
              <a:t>Delete location: </a:t>
            </a:r>
            <a:r>
              <a:rPr lang="en-US" sz="1200" dirty="0"/>
              <a:t>Select </a:t>
            </a:r>
            <a:r>
              <a:rPr lang="en-US" sz="1200" dirty="0" smtClean="0"/>
              <a:t>“YES” </a:t>
            </a:r>
            <a:r>
              <a:rPr lang="en-US" sz="1200" dirty="0"/>
              <a:t>to delete the location created.</a:t>
            </a:r>
          </a:p>
        </p:txBody>
      </p:sp>
      <p:pic>
        <p:nvPicPr>
          <p:cNvPr id="6157"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424" y="6168920"/>
            <a:ext cx="2247900" cy="26670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158"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433" y="4191000"/>
            <a:ext cx="3000375" cy="257175"/>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159"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5433" y="3005706"/>
            <a:ext cx="2095500" cy="257175"/>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162"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67840" y="5013543"/>
            <a:ext cx="4010025" cy="561975"/>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163" name="Picture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72602" y="2371725"/>
            <a:ext cx="2000250" cy="28575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164" name="Picture 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67839" y="6086475"/>
            <a:ext cx="3105150" cy="32385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82628" y="3533918"/>
            <a:ext cx="3810000" cy="72390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6" name="slide 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102224" y="6058676"/>
            <a:ext cx="609600" cy="609600"/>
          </a:xfrm>
          <a:prstGeom prst="rect">
            <a:avLst/>
          </a:prstGeom>
        </p:spPr>
      </p:pic>
    </p:spTree>
    <p:extLst>
      <p:ext uri="{BB962C8B-B14F-4D97-AF65-F5344CB8AC3E}">
        <p14:creationId xmlns:p14="http://schemas.microsoft.com/office/powerpoint/2010/main" val="374250802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376"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12" y="26217"/>
            <a:ext cx="1524000" cy="1124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60181" y="2667000"/>
            <a:ext cx="4657725" cy="461665"/>
          </a:xfrm>
          <a:prstGeom prst="rect">
            <a:avLst/>
          </a:prstGeom>
          <a:noFill/>
        </p:spPr>
        <p:txBody>
          <a:bodyPr wrap="square" rtlCol="0">
            <a:spAutoFit/>
          </a:bodyPr>
          <a:lstStyle/>
          <a:p>
            <a:r>
              <a:rPr lang="en-US" sz="1200" b="1" dirty="0"/>
              <a:t>2</a:t>
            </a:r>
            <a:r>
              <a:rPr lang="en-US" sz="1200" b="1" dirty="0" smtClean="0"/>
              <a:t>. Tether fiber count:</a:t>
            </a:r>
            <a:r>
              <a:rPr lang="en-US" sz="1200" dirty="0" smtClean="0"/>
              <a:t> The number of fibers assigned to this tether</a:t>
            </a:r>
            <a:endParaRPr lang="en-US" sz="1200" dirty="0"/>
          </a:p>
        </p:txBody>
      </p:sp>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873" y="3128962"/>
            <a:ext cx="3200400" cy="295275"/>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460182" y="1295400"/>
            <a:ext cx="4657725" cy="646331"/>
          </a:xfrm>
          <a:prstGeom prst="rect">
            <a:avLst/>
          </a:prstGeom>
          <a:noFill/>
        </p:spPr>
        <p:txBody>
          <a:bodyPr wrap="square" rtlCol="0">
            <a:spAutoFit/>
          </a:bodyPr>
          <a:lstStyle/>
          <a:p>
            <a:pPr marL="166688" indent="-166688"/>
            <a:r>
              <a:rPr lang="en-US" sz="1200" b="1" dirty="0" smtClean="0"/>
              <a:t>1. Catalog Number (BEST PRACTICE)</a:t>
            </a:r>
            <a:r>
              <a:rPr lang="en-US" sz="1200" dirty="0" smtClean="0"/>
              <a:t>: If you know the part number, select from drop-down below. If this number is not known, configure below.</a:t>
            </a:r>
            <a:endParaRPr lang="en-US" sz="1200" dirty="0"/>
          </a:p>
        </p:txBody>
      </p:sp>
      <p:sp>
        <p:nvSpPr>
          <p:cNvPr id="8" name="TextBox 7"/>
          <p:cNvSpPr txBox="1"/>
          <p:nvPr/>
        </p:nvSpPr>
        <p:spPr>
          <a:xfrm>
            <a:off x="455612" y="3505200"/>
            <a:ext cx="4110230" cy="276999"/>
          </a:xfrm>
          <a:prstGeom prst="rect">
            <a:avLst/>
          </a:prstGeom>
          <a:noFill/>
        </p:spPr>
        <p:txBody>
          <a:bodyPr wrap="square" rtlCol="0">
            <a:spAutoFit/>
          </a:bodyPr>
          <a:lstStyle/>
          <a:p>
            <a:r>
              <a:rPr lang="en-US" sz="1200" b="1" dirty="0" smtClean="0"/>
              <a:t>3. Tether type: </a:t>
            </a:r>
            <a:r>
              <a:rPr lang="en-US" sz="1200" dirty="0" smtClean="0"/>
              <a:t>Select tether type from drop-down menu</a:t>
            </a:r>
            <a:endParaRPr lang="en-US" sz="1200" dirty="0"/>
          </a:p>
        </p:txBody>
      </p:sp>
      <p:pic>
        <p:nvPicPr>
          <p:cNvPr id="513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812" y="5791200"/>
            <a:ext cx="4191000" cy="57150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455612" y="4590871"/>
            <a:ext cx="5562600" cy="1015663"/>
          </a:xfrm>
          <a:prstGeom prst="rect">
            <a:avLst/>
          </a:prstGeom>
          <a:noFill/>
        </p:spPr>
        <p:txBody>
          <a:bodyPr wrap="square" rtlCol="0">
            <a:spAutoFit/>
          </a:bodyPr>
          <a:lstStyle/>
          <a:p>
            <a:pPr marL="166688" indent="-166688"/>
            <a:r>
              <a:rPr lang="en-US" sz="1200" b="1" dirty="0" smtClean="0"/>
              <a:t>4. Loop back</a:t>
            </a:r>
            <a:r>
              <a:rPr lang="en-US" sz="1200" dirty="0"/>
              <a:t>: </a:t>
            </a:r>
            <a:r>
              <a:rPr lang="en-US" sz="1200" dirty="0" smtClean="0"/>
              <a:t>COC offers </a:t>
            </a:r>
            <a:r>
              <a:rPr lang="en-US" sz="1200" dirty="0"/>
              <a:t>a </a:t>
            </a:r>
            <a:r>
              <a:rPr lang="en-US" sz="1200" dirty="0" smtClean="0"/>
              <a:t>loopback </a:t>
            </a:r>
            <a:r>
              <a:rPr lang="en-US" sz="1200" dirty="0"/>
              <a:t>device contained within the </a:t>
            </a:r>
            <a:r>
              <a:rPr lang="en-US" sz="1200" dirty="0" err="1" smtClean="0"/>
              <a:t>OptiTip</a:t>
            </a:r>
            <a:r>
              <a:rPr lang="en-US" sz="1200" dirty="0" smtClean="0"/>
              <a:t>® </a:t>
            </a:r>
            <a:r>
              <a:rPr lang="en-US" sz="1200" dirty="0"/>
              <a:t>MT </a:t>
            </a:r>
            <a:r>
              <a:rPr lang="en-US" sz="1200" dirty="0" smtClean="0"/>
              <a:t>dust cap</a:t>
            </a:r>
            <a:r>
              <a:rPr lang="en-US" sz="1200" dirty="0"/>
              <a:t>. </a:t>
            </a:r>
            <a:r>
              <a:rPr lang="en-US" sz="1200" dirty="0" smtClean="0"/>
              <a:t>The loop back </a:t>
            </a:r>
            <a:r>
              <a:rPr lang="en-US" sz="1200" dirty="0"/>
              <a:t>allows a user to test the FlexNAP™ </a:t>
            </a:r>
            <a:r>
              <a:rPr lang="en-US" sz="1200" dirty="0" smtClean="0"/>
              <a:t>system </a:t>
            </a:r>
            <a:r>
              <a:rPr lang="en-US" sz="1200" dirty="0"/>
              <a:t>cable for continuity after </a:t>
            </a:r>
            <a:r>
              <a:rPr lang="en-US" sz="1200" dirty="0" smtClean="0"/>
              <a:t>installation and </a:t>
            </a:r>
            <a:r>
              <a:rPr lang="en-US" sz="1200" dirty="0"/>
              <a:t>prior to terminal assemblies being installed at the </a:t>
            </a:r>
            <a:r>
              <a:rPr lang="en-US" sz="1200" dirty="0" smtClean="0"/>
              <a:t>network </a:t>
            </a:r>
            <a:r>
              <a:rPr lang="en-US" sz="1200" dirty="0"/>
              <a:t>a</a:t>
            </a:r>
            <a:r>
              <a:rPr lang="en-US" sz="1200" dirty="0" smtClean="0"/>
              <a:t>ccess </a:t>
            </a:r>
            <a:r>
              <a:rPr lang="en-US" sz="1200" dirty="0"/>
              <a:t>p</a:t>
            </a:r>
            <a:r>
              <a:rPr lang="en-US" sz="1200" dirty="0" smtClean="0"/>
              <a:t>oint (NAP) locations</a:t>
            </a:r>
            <a:r>
              <a:rPr lang="en-US" sz="1200" dirty="0"/>
              <a:t>. </a:t>
            </a:r>
            <a:r>
              <a:rPr lang="en-US" sz="1200" dirty="0" smtClean="0"/>
              <a:t>If </a:t>
            </a:r>
            <a:r>
              <a:rPr lang="en-US" sz="1200" dirty="0"/>
              <a:t>a </a:t>
            </a:r>
            <a:r>
              <a:rPr lang="en-US" sz="1200" dirty="0" smtClean="0"/>
              <a:t>loop back </a:t>
            </a:r>
            <a:r>
              <a:rPr lang="en-US" sz="1200" dirty="0"/>
              <a:t>is desired at a NAP location, select “Yes” in </a:t>
            </a:r>
            <a:r>
              <a:rPr lang="en-US" sz="1200" dirty="0" smtClean="0"/>
              <a:t>the loop back </a:t>
            </a:r>
            <a:r>
              <a:rPr lang="en-US" sz="1200" dirty="0"/>
              <a:t>field</a:t>
            </a:r>
            <a:r>
              <a:rPr lang="en-US" sz="1200" dirty="0" smtClean="0"/>
              <a:t>. </a:t>
            </a:r>
            <a:endParaRPr lang="en-US" sz="1200" dirty="0"/>
          </a:p>
        </p:txBody>
      </p:sp>
      <p:pic>
        <p:nvPicPr>
          <p:cNvPr id="5131"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4012" y="2181225"/>
            <a:ext cx="3676650" cy="561975"/>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2" name="TextBox 11"/>
          <p:cNvSpPr txBox="1"/>
          <p:nvPr/>
        </p:nvSpPr>
        <p:spPr>
          <a:xfrm>
            <a:off x="6526827" y="1411069"/>
            <a:ext cx="5182193" cy="646331"/>
          </a:xfrm>
          <a:prstGeom prst="rect">
            <a:avLst/>
          </a:prstGeom>
          <a:noFill/>
        </p:spPr>
        <p:txBody>
          <a:bodyPr wrap="square" rtlCol="0">
            <a:spAutoFit/>
          </a:bodyPr>
          <a:lstStyle/>
          <a:p>
            <a:r>
              <a:rPr lang="en-US" sz="1200" b="1" dirty="0" smtClean="0"/>
              <a:t>5. Add a multiport: </a:t>
            </a:r>
            <a:r>
              <a:rPr lang="en-US" sz="1200" dirty="0" smtClean="0"/>
              <a:t>Select whether or not you would like to add a multiport to this build. This will add the multiport to the final build of materials for the design area.</a:t>
            </a:r>
            <a:endParaRPr lang="en-US" sz="1200" b="1" dirty="0"/>
          </a:p>
        </p:txBody>
      </p:sp>
      <p:sp>
        <p:nvSpPr>
          <p:cNvPr id="13" name="TextBox 12"/>
          <p:cNvSpPr txBox="1"/>
          <p:nvPr/>
        </p:nvSpPr>
        <p:spPr>
          <a:xfrm>
            <a:off x="6575031" y="4142601"/>
            <a:ext cx="4648200" cy="276999"/>
          </a:xfrm>
          <a:prstGeom prst="rect">
            <a:avLst/>
          </a:prstGeom>
          <a:noFill/>
        </p:spPr>
        <p:txBody>
          <a:bodyPr wrap="square" rtlCol="0">
            <a:spAutoFit/>
          </a:bodyPr>
          <a:lstStyle/>
          <a:p>
            <a:r>
              <a:rPr lang="en-US" sz="1200" b="1" dirty="0"/>
              <a:t>7</a:t>
            </a:r>
            <a:r>
              <a:rPr lang="en-US" sz="1200" b="1" dirty="0" smtClean="0"/>
              <a:t>. Preterm lateral:  </a:t>
            </a:r>
            <a:r>
              <a:rPr lang="en-US" sz="1200" dirty="0" smtClean="0"/>
              <a:t>Details in next slide</a:t>
            </a:r>
            <a:endParaRPr lang="en-US" sz="1200" b="1" dirty="0"/>
          </a:p>
        </p:txBody>
      </p:sp>
      <p:sp>
        <p:nvSpPr>
          <p:cNvPr id="14" name="TextBox 13"/>
          <p:cNvSpPr txBox="1"/>
          <p:nvPr/>
        </p:nvSpPr>
        <p:spPr>
          <a:xfrm>
            <a:off x="6575045" y="2999601"/>
            <a:ext cx="5133975" cy="276999"/>
          </a:xfrm>
          <a:prstGeom prst="rect">
            <a:avLst/>
          </a:prstGeom>
          <a:noFill/>
        </p:spPr>
        <p:txBody>
          <a:bodyPr wrap="square" rtlCol="0">
            <a:spAutoFit/>
          </a:bodyPr>
          <a:lstStyle/>
          <a:p>
            <a:r>
              <a:rPr lang="en-US" sz="1200" b="1" dirty="0"/>
              <a:t>6</a:t>
            </a:r>
            <a:r>
              <a:rPr lang="en-US" sz="1200" b="1" dirty="0" smtClean="0"/>
              <a:t>. Leg length and UOM: </a:t>
            </a:r>
            <a:r>
              <a:rPr lang="en-US" sz="1200" dirty="0" smtClean="0"/>
              <a:t>length of the tether </a:t>
            </a:r>
            <a:endParaRPr lang="en-US" dirty="0"/>
          </a:p>
        </p:txBody>
      </p:sp>
      <p:pic>
        <p:nvPicPr>
          <p:cNvPr id="5134"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4012" y="3362325"/>
            <a:ext cx="2047875" cy="523875"/>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135"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4011" y="4524375"/>
            <a:ext cx="5133975" cy="733425"/>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9"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6"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2873" y="3893960"/>
            <a:ext cx="3105150" cy="571500"/>
          </a:xfrm>
          <a:prstGeom prst="rect">
            <a:avLst/>
          </a:prstGeom>
          <a:solidFill>
            <a:schemeClr val="accent1">
              <a:lumMod val="20000"/>
              <a:lumOff val="80000"/>
            </a:schemeClr>
          </a:solidFill>
          <a:ln w="9525">
            <a:solidFill>
              <a:schemeClr val="tx2">
                <a:lumMod val="60000"/>
                <a:lumOff val="40000"/>
              </a:schemeClr>
            </a:solidFill>
            <a:miter lim="800000"/>
            <a:headEnd/>
            <a:tailEnd/>
          </a:ln>
          <a:extLst/>
        </p:spPr>
      </p:pic>
      <p:pic>
        <p:nvPicPr>
          <p:cNvPr id="5137"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1812" y="1981200"/>
            <a:ext cx="4781550" cy="47625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2" name="TextBox 21"/>
          <p:cNvSpPr txBox="1"/>
          <p:nvPr/>
        </p:nvSpPr>
        <p:spPr>
          <a:xfrm>
            <a:off x="6688248" y="5506640"/>
            <a:ext cx="5149738" cy="1015663"/>
          </a:xfrm>
          <a:prstGeom prst="rect">
            <a:avLst/>
          </a:prstGeom>
          <a:noFill/>
          <a:ln w="28575">
            <a:solidFill>
              <a:srgbClr val="FF0000"/>
            </a:solidFill>
          </a:ln>
        </p:spPr>
        <p:txBody>
          <a:bodyPr wrap="square" rtlCol="0">
            <a:spAutoFit/>
          </a:bodyPr>
          <a:lstStyle/>
          <a:p>
            <a:r>
              <a:rPr lang="en-US" sz="1200" b="1" dirty="0" smtClean="0"/>
              <a:t>Preterm Lateral: </a:t>
            </a:r>
            <a:r>
              <a:rPr lang="en-US" sz="1200" b="1" dirty="0"/>
              <a:t> </a:t>
            </a:r>
            <a:r>
              <a:rPr lang="en-US" sz="1200" b="1" dirty="0" smtClean="0"/>
              <a:t>A preterm </a:t>
            </a:r>
            <a:r>
              <a:rPr lang="en-US" sz="1200" b="1" dirty="0"/>
              <a:t>l</a:t>
            </a:r>
            <a:r>
              <a:rPr lang="en-US" sz="1200" b="1" dirty="0" smtClean="0"/>
              <a:t>ateral is a way to connect an </a:t>
            </a:r>
            <a:r>
              <a:rPr lang="en-US" sz="1200" b="1" dirty="0"/>
              <a:t>additional </a:t>
            </a:r>
            <a:r>
              <a:rPr lang="en-US" sz="1200" b="1" dirty="0" err="1" smtClean="0"/>
              <a:t>FlexNAP</a:t>
            </a:r>
            <a:r>
              <a:rPr lang="en-US" sz="1200" b="1" dirty="0"/>
              <a:t> </a:t>
            </a:r>
            <a:r>
              <a:rPr lang="en-US" sz="1200" b="1" dirty="0" smtClean="0"/>
              <a:t>cable to service a side street or cul-de-sac. </a:t>
            </a:r>
          </a:p>
          <a:p>
            <a:endParaRPr lang="en-US" sz="1200" b="1" dirty="0" smtClean="0"/>
          </a:p>
          <a:p>
            <a:r>
              <a:rPr lang="en-US" sz="1200" b="1" dirty="0" err="1" smtClean="0"/>
              <a:t>Pinless</a:t>
            </a:r>
            <a:r>
              <a:rPr lang="en-US" sz="1200" b="1" dirty="0" smtClean="0"/>
              <a:t> </a:t>
            </a:r>
            <a:r>
              <a:rPr lang="en-US" sz="1200" b="1" dirty="0" err="1" smtClean="0"/>
              <a:t>OptiTip</a:t>
            </a:r>
            <a:r>
              <a:rPr lang="en-US" sz="1200" b="1" dirty="0"/>
              <a:t>® </a:t>
            </a:r>
            <a:r>
              <a:rPr lang="en-US" sz="1200" b="1" dirty="0" smtClean="0"/>
              <a:t>connectors are used to break off the main path without having to splice in the additional cable.</a:t>
            </a:r>
            <a:endParaRPr lang="en-US" sz="1200" b="1" dirty="0"/>
          </a:p>
        </p:txBody>
      </p:sp>
      <p:sp>
        <p:nvSpPr>
          <p:cNvPr id="3" name="TextBox 2"/>
          <p:cNvSpPr txBox="1"/>
          <p:nvPr/>
        </p:nvSpPr>
        <p:spPr>
          <a:xfrm>
            <a:off x="6688248" y="2181226"/>
            <a:ext cx="2124758" cy="246221"/>
          </a:xfrm>
          <a:prstGeom prst="rect">
            <a:avLst/>
          </a:prstGeom>
          <a:solidFill>
            <a:schemeClr val="accent1">
              <a:lumMod val="20000"/>
              <a:lumOff val="80000"/>
            </a:schemeClr>
          </a:solidFill>
        </p:spPr>
        <p:txBody>
          <a:bodyPr wrap="square" rtlCol="0">
            <a:spAutoFit/>
          </a:bodyPr>
          <a:lstStyle/>
          <a:p>
            <a:r>
              <a:rPr lang="en-US" sz="1000" b="1" dirty="0" smtClean="0">
                <a:solidFill>
                  <a:srgbClr val="005293"/>
                </a:solidFill>
                <a:latin typeface="Arial" panose="020B0604020202020204" pitchFamily="34" charset="0"/>
                <a:cs typeface="Arial" panose="020B0604020202020204" pitchFamily="34" charset="0"/>
              </a:rPr>
              <a:t>Do you want to add a multiport?</a:t>
            </a:r>
            <a:endParaRPr lang="en-US" sz="1000" b="1" dirty="0">
              <a:solidFill>
                <a:srgbClr val="005293"/>
              </a:solidFill>
              <a:latin typeface="Arial" panose="020B0604020202020204" pitchFamily="34" charset="0"/>
              <a:cs typeface="Arial" panose="020B0604020202020204" pitchFamily="34" charset="0"/>
            </a:endParaRPr>
          </a:p>
        </p:txBody>
      </p:sp>
      <p:sp>
        <p:nvSpPr>
          <p:cNvPr id="4" name="TextBox 3"/>
          <p:cNvSpPr txBox="1"/>
          <p:nvPr/>
        </p:nvSpPr>
        <p:spPr>
          <a:xfrm>
            <a:off x="8197691" y="3620994"/>
            <a:ext cx="421878" cy="253916"/>
          </a:xfrm>
          <a:prstGeom prst="rect">
            <a:avLst/>
          </a:prstGeom>
          <a:solidFill>
            <a:schemeClr val="accent1">
              <a:lumMod val="20000"/>
              <a:lumOff val="80000"/>
            </a:schemeClr>
          </a:solidFill>
        </p:spPr>
        <p:txBody>
          <a:bodyPr wrap="square" rtlCol="0">
            <a:spAutoFit/>
          </a:bodyPr>
          <a:lstStyle/>
          <a:p>
            <a:r>
              <a:rPr lang="en-US" sz="1050" dirty="0" err="1" smtClean="0">
                <a:latin typeface="Arial" panose="020B0604020202020204" pitchFamily="34" charset="0"/>
                <a:cs typeface="Arial" panose="020B0604020202020204" pitchFamily="34" charset="0"/>
              </a:rPr>
              <a:t>ft</a:t>
            </a:r>
            <a:endParaRPr lang="en-US" sz="1050" dirty="0">
              <a:latin typeface="Arial" panose="020B0604020202020204" pitchFamily="34" charset="0"/>
              <a:cs typeface="Arial" panose="020B0604020202020204" pitchFamily="34" charset="0"/>
            </a:endParaRPr>
          </a:p>
        </p:txBody>
      </p:sp>
      <p:pic>
        <p:nvPicPr>
          <p:cNvPr id="21" name="slide 19 red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510934" y="5924550"/>
            <a:ext cx="609600" cy="609600"/>
          </a:xfrm>
          <a:prstGeom prst="rect">
            <a:avLst/>
          </a:prstGeom>
        </p:spPr>
      </p:pic>
    </p:spTree>
    <p:extLst>
      <p:ext uri="{BB962C8B-B14F-4D97-AF65-F5344CB8AC3E}">
        <p14:creationId xmlns:p14="http://schemas.microsoft.com/office/powerpoint/2010/main" val="192369734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64" fill="hold"/>
                                        <p:tgtEl>
                                          <p:spTgt spid="21"/>
                                        </p:tgtEl>
                                      </p:cBhvr>
                                    </p:cmd>
                                  </p:childTnLst>
                                </p:cTn>
                              </p:par>
                            </p:childTnLst>
                          </p:cTn>
                        </p:par>
                      </p:childTnLst>
                    </p:cTn>
                  </p:par>
                </p:childTnLst>
              </p:cTn>
              <p:nextCondLst>
                <p:cond evt="onClick" delay="0">
                  <p:tgtEl>
                    <p:spTgt spid="21"/>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12" y="393700"/>
            <a:ext cx="19081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079" y="2870416"/>
            <a:ext cx="2924175" cy="59055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274637" y="2052635"/>
            <a:ext cx="5286375" cy="646331"/>
          </a:xfrm>
          <a:prstGeom prst="rect">
            <a:avLst/>
          </a:prstGeom>
          <a:noFill/>
        </p:spPr>
        <p:txBody>
          <a:bodyPr wrap="square" rtlCol="0">
            <a:spAutoFit/>
          </a:bodyPr>
          <a:lstStyle/>
          <a:p>
            <a:r>
              <a:rPr lang="en-US" sz="1200" b="1" dirty="0" smtClean="0"/>
              <a:t>1. Splice Plan- </a:t>
            </a:r>
            <a:r>
              <a:rPr lang="en-US" sz="1200" dirty="0" smtClean="0"/>
              <a:t>If splice plan generation </a:t>
            </a:r>
            <a:r>
              <a:rPr lang="en-US" sz="1200" dirty="0"/>
              <a:t>is </a:t>
            </a:r>
            <a:r>
              <a:rPr lang="en-US" sz="1200" dirty="0" smtClean="0"/>
              <a:t>needed, navigate back to General tab for the </a:t>
            </a:r>
            <a:r>
              <a:rPr lang="en-US" sz="1200" dirty="0" err="1" smtClean="0"/>
              <a:t>FlexNAP</a:t>
            </a:r>
            <a:r>
              <a:rPr lang="en-US" sz="1200" dirty="0" smtClean="0"/>
              <a:t>™ cable </a:t>
            </a:r>
            <a:r>
              <a:rPr lang="en-US" sz="1200" dirty="0" smtClean="0">
                <a:solidFill>
                  <a:srgbClr val="FF0000"/>
                </a:solidFill>
              </a:rPr>
              <a:t>(under “Build ID” Ex. FLX0003055) </a:t>
            </a:r>
            <a:r>
              <a:rPr lang="en-US" sz="1200" dirty="0" smtClean="0"/>
              <a:t>and scroll down to “Start Splice Planning” and select Yes.</a:t>
            </a:r>
            <a:endParaRPr lang="en-US" sz="1200" dirty="0"/>
          </a:p>
        </p:txBody>
      </p:sp>
      <p:pic>
        <p:nvPicPr>
          <p:cNvPr id="11"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079" y="4322348"/>
            <a:ext cx="3990975" cy="59055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2" name="TextBox 11"/>
          <p:cNvSpPr txBox="1"/>
          <p:nvPr/>
        </p:nvSpPr>
        <p:spPr>
          <a:xfrm>
            <a:off x="427036" y="3641167"/>
            <a:ext cx="4191002" cy="646331"/>
          </a:xfrm>
          <a:prstGeom prst="rect">
            <a:avLst/>
          </a:prstGeom>
          <a:noFill/>
        </p:spPr>
        <p:txBody>
          <a:bodyPr wrap="square" rtlCol="0">
            <a:spAutoFit/>
          </a:bodyPr>
          <a:lstStyle/>
          <a:p>
            <a:r>
              <a:rPr lang="en-US" sz="1200" dirty="0" smtClean="0"/>
              <a:t>Next-  </a:t>
            </a:r>
            <a:r>
              <a:rPr lang="en-US" sz="1200" dirty="0"/>
              <a:t>T</a:t>
            </a:r>
            <a:r>
              <a:rPr lang="en-US" sz="1200" dirty="0" smtClean="0"/>
              <a:t>o </a:t>
            </a:r>
            <a:r>
              <a:rPr lang="en-US" sz="1200" b="1" dirty="0" err="1" smtClean="0"/>
              <a:t>Autogenerate</a:t>
            </a:r>
            <a:r>
              <a:rPr lang="en-US" sz="1200" b="1" dirty="0" smtClean="0"/>
              <a:t> splice plan </a:t>
            </a:r>
            <a:r>
              <a:rPr lang="en-US" sz="1200" dirty="0" smtClean="0"/>
              <a:t>for a particular cable build</a:t>
            </a:r>
            <a:r>
              <a:rPr lang="en-US" sz="1200" b="1" dirty="0" smtClean="0"/>
              <a:t>, </a:t>
            </a:r>
            <a:r>
              <a:rPr lang="en-US" sz="1200" dirty="0" smtClean="0"/>
              <a:t> select “YES” if you would like to manually do the splice plan, select “NO”</a:t>
            </a:r>
            <a:endParaRPr lang="en-US" sz="1200" dirty="0"/>
          </a:p>
        </p:txBody>
      </p:sp>
      <p:sp>
        <p:nvSpPr>
          <p:cNvPr id="15" name="TextBox 14"/>
          <p:cNvSpPr txBox="1"/>
          <p:nvPr/>
        </p:nvSpPr>
        <p:spPr>
          <a:xfrm>
            <a:off x="327049" y="1367135"/>
            <a:ext cx="3024163" cy="461665"/>
          </a:xfrm>
          <a:prstGeom prst="rect">
            <a:avLst/>
          </a:prstGeom>
          <a:noFill/>
          <a:ln w="28575">
            <a:solidFill>
              <a:srgbClr val="FF0000"/>
            </a:solidFill>
          </a:ln>
        </p:spPr>
        <p:txBody>
          <a:bodyPr wrap="square" rtlCol="0">
            <a:spAutoFit/>
          </a:bodyPr>
          <a:lstStyle/>
          <a:p>
            <a:r>
              <a:rPr lang="en-US" sz="1200" dirty="0" smtClean="0"/>
              <a:t>Note: Do not select “Yes”  for splice planning until entire cable is configured. </a:t>
            </a:r>
            <a:endParaRPr lang="en-US" sz="1200" dirty="0"/>
          </a:p>
        </p:txBody>
      </p:sp>
      <p:pic>
        <p:nvPicPr>
          <p:cNvPr id="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7085012" y="1427874"/>
            <a:ext cx="4343400" cy="461665"/>
          </a:xfrm>
          <a:prstGeom prst="rect">
            <a:avLst/>
          </a:prstGeom>
          <a:noFill/>
        </p:spPr>
        <p:txBody>
          <a:bodyPr wrap="square" rtlCol="0">
            <a:spAutoFit/>
          </a:bodyPr>
          <a:lstStyle/>
          <a:p>
            <a:r>
              <a:rPr lang="en-US" sz="1200" dirty="0"/>
              <a:t>3</a:t>
            </a:r>
            <a:r>
              <a:rPr lang="en-US" sz="1200" dirty="0" smtClean="0"/>
              <a:t>. A tab will then appear that says “Fibers for Splice Plan”. Select this tab to continue with splice plan.</a:t>
            </a:r>
            <a:endParaRPr lang="en-US" sz="1200" dirty="0"/>
          </a:p>
        </p:txBody>
      </p:sp>
      <p:pic>
        <p:nvPicPr>
          <p:cNvPr id="1024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19949" y="2084387"/>
            <a:ext cx="2036763"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13012" y="742890"/>
            <a:ext cx="5334000" cy="400110"/>
          </a:xfrm>
          <a:prstGeom prst="rect">
            <a:avLst/>
          </a:prstGeom>
          <a:noFill/>
        </p:spPr>
        <p:txBody>
          <a:bodyPr wrap="square" rtlCol="0">
            <a:spAutoFit/>
          </a:bodyPr>
          <a:lstStyle/>
          <a:p>
            <a:r>
              <a:rPr lang="en-US" sz="2000" b="1" dirty="0" smtClean="0">
                <a:solidFill>
                  <a:schemeClr val="tx2">
                    <a:lumMod val="60000"/>
                    <a:lumOff val="40000"/>
                  </a:schemeClr>
                </a:solidFill>
              </a:rPr>
              <a:t>Splice Plan</a:t>
            </a:r>
            <a:endParaRPr lang="en-US" sz="2000" b="1" dirty="0">
              <a:solidFill>
                <a:schemeClr val="tx2">
                  <a:lumMod val="60000"/>
                  <a:lumOff val="40000"/>
                </a:schemeClr>
              </a:solidFill>
            </a:endParaRPr>
          </a:p>
        </p:txBody>
      </p:sp>
      <p:sp>
        <p:nvSpPr>
          <p:cNvPr id="14" name="Rectangle 13"/>
          <p:cNvSpPr/>
          <p:nvPr/>
        </p:nvSpPr>
        <p:spPr>
          <a:xfrm>
            <a:off x="1903412" y="3048000"/>
            <a:ext cx="381000" cy="29527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95299" y="3267075"/>
            <a:ext cx="1408113" cy="1524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31812" y="4688302"/>
            <a:ext cx="2476500" cy="18849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slide 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435600" y="5791200"/>
            <a:ext cx="609600" cy="609600"/>
          </a:xfrm>
          <a:prstGeom prst="rect">
            <a:avLst/>
          </a:prstGeom>
        </p:spPr>
      </p:pic>
    </p:spTree>
    <p:extLst>
      <p:ext uri="{BB962C8B-B14F-4D97-AF65-F5344CB8AC3E}">
        <p14:creationId xmlns:p14="http://schemas.microsoft.com/office/powerpoint/2010/main" val="397639859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88" fill="hold"/>
                                        <p:tgtEl>
                                          <p:spTgt spid="22"/>
                                        </p:tgtEl>
                                      </p:cBhvr>
                                    </p:cmd>
                                  </p:childTnLst>
                                </p:cTn>
                              </p:par>
                            </p:childTnLst>
                          </p:cTn>
                        </p:par>
                      </p:childTnLst>
                    </p:cTn>
                  </p:par>
                </p:childTnLst>
              </p:cTn>
              <p:nextCondLst>
                <p:cond evt="onClick" delay="0">
                  <p:tgtEl>
                    <p:spTgt spid="22"/>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212" y="790575"/>
            <a:ext cx="203835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911" y="4000500"/>
            <a:ext cx="5057775" cy="140970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176520" y="1523999"/>
            <a:ext cx="5410200" cy="276999"/>
          </a:xfrm>
          <a:prstGeom prst="rect">
            <a:avLst/>
          </a:prstGeom>
          <a:noFill/>
        </p:spPr>
        <p:txBody>
          <a:bodyPr wrap="square" rtlCol="0">
            <a:spAutoFit/>
          </a:bodyPr>
          <a:lstStyle/>
          <a:p>
            <a:r>
              <a:rPr lang="en-US" sz="1200" dirty="0" smtClean="0"/>
              <a:t>1. When splice plan is generated, the fibers will be organized by tap.</a:t>
            </a:r>
            <a:endParaRPr lang="en-US" sz="1200" dirty="0"/>
          </a:p>
        </p:txBody>
      </p:sp>
      <p:sp>
        <p:nvSpPr>
          <p:cNvPr id="7" name="TextBox 6"/>
          <p:cNvSpPr txBox="1"/>
          <p:nvPr/>
        </p:nvSpPr>
        <p:spPr>
          <a:xfrm>
            <a:off x="162422" y="3276599"/>
            <a:ext cx="4953000" cy="646331"/>
          </a:xfrm>
          <a:prstGeom prst="rect">
            <a:avLst/>
          </a:prstGeom>
          <a:noFill/>
        </p:spPr>
        <p:txBody>
          <a:bodyPr wrap="square" rtlCol="0">
            <a:spAutoFit/>
          </a:bodyPr>
          <a:lstStyle/>
          <a:p>
            <a:r>
              <a:rPr lang="en-US" sz="1200" dirty="0" smtClean="0"/>
              <a:t>2. Fiber assignment will be automatically generated based on previous selection for fiber assignment method. Enter Port Number and </a:t>
            </a:r>
            <a:r>
              <a:rPr lang="en-US" sz="1200" dirty="0" err="1" smtClean="0"/>
              <a:t>FiberID</a:t>
            </a:r>
            <a:r>
              <a:rPr lang="en-US" sz="1200" dirty="0" smtClean="0"/>
              <a:t> based on design.</a:t>
            </a:r>
            <a:endParaRPr lang="en-US" sz="1200" dirty="0"/>
          </a:p>
        </p:txBody>
      </p:sp>
      <p:pic>
        <p:nvPicPr>
          <p:cNvPr id="143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9212" y="1143000"/>
            <a:ext cx="4971173" cy="2626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1345" y="1856409"/>
            <a:ext cx="2200275"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513012" y="742890"/>
            <a:ext cx="5334000" cy="400110"/>
          </a:xfrm>
          <a:prstGeom prst="rect">
            <a:avLst/>
          </a:prstGeom>
          <a:noFill/>
        </p:spPr>
        <p:txBody>
          <a:bodyPr wrap="square" rtlCol="0">
            <a:spAutoFit/>
          </a:bodyPr>
          <a:lstStyle/>
          <a:p>
            <a:r>
              <a:rPr lang="en-US" sz="2000" b="1" dirty="0" err="1" smtClean="0">
                <a:solidFill>
                  <a:schemeClr val="tx2">
                    <a:lumMod val="60000"/>
                    <a:lumOff val="40000"/>
                  </a:schemeClr>
                </a:solidFill>
              </a:rPr>
              <a:t>Autogenerated</a:t>
            </a:r>
            <a:r>
              <a:rPr lang="en-US" sz="2000" b="1" dirty="0" smtClean="0">
                <a:solidFill>
                  <a:schemeClr val="tx2">
                    <a:lumMod val="60000"/>
                    <a:lumOff val="40000"/>
                  </a:schemeClr>
                </a:solidFill>
              </a:rPr>
              <a:t> (Best </a:t>
            </a:r>
            <a:r>
              <a:rPr lang="en-US" sz="2000" b="1" dirty="0">
                <a:solidFill>
                  <a:schemeClr val="tx2">
                    <a:lumMod val="60000"/>
                    <a:lumOff val="40000"/>
                  </a:schemeClr>
                </a:solidFill>
              </a:rPr>
              <a:t>P</a:t>
            </a:r>
            <a:r>
              <a:rPr lang="en-US" sz="2000" b="1" dirty="0" smtClean="0">
                <a:solidFill>
                  <a:schemeClr val="tx2">
                    <a:lumMod val="60000"/>
                    <a:lumOff val="40000"/>
                  </a:schemeClr>
                </a:solidFill>
              </a:rPr>
              <a:t>ractice)</a:t>
            </a:r>
            <a:endParaRPr lang="en-US" sz="2000" b="1" dirty="0">
              <a:solidFill>
                <a:schemeClr val="tx2">
                  <a:lumMod val="60000"/>
                  <a:lumOff val="40000"/>
                </a:schemeClr>
              </a:solidFill>
            </a:endParaRPr>
          </a:p>
        </p:txBody>
      </p:sp>
      <p:sp>
        <p:nvSpPr>
          <p:cNvPr id="3" name="TextBox 2"/>
          <p:cNvSpPr txBox="1"/>
          <p:nvPr/>
        </p:nvSpPr>
        <p:spPr>
          <a:xfrm>
            <a:off x="6018213" y="3805535"/>
            <a:ext cx="5867400" cy="461665"/>
          </a:xfrm>
          <a:prstGeom prst="rect">
            <a:avLst/>
          </a:prstGeom>
          <a:noFill/>
          <a:ln w="19050">
            <a:solidFill>
              <a:srgbClr val="FF0000"/>
            </a:solidFill>
          </a:ln>
        </p:spPr>
        <p:txBody>
          <a:bodyPr wrap="square" rtlCol="0">
            <a:spAutoFit/>
          </a:bodyPr>
          <a:lstStyle/>
          <a:p>
            <a:r>
              <a:rPr lang="en-US" sz="1200" b="1" dirty="0" smtClean="0"/>
              <a:t>Note: </a:t>
            </a:r>
            <a:r>
              <a:rPr lang="en-US" sz="1200" dirty="0" smtClean="0"/>
              <a:t>If a cabinet is being selected, the </a:t>
            </a:r>
            <a:r>
              <a:rPr lang="en-US" sz="1200" dirty="0" err="1" smtClean="0"/>
              <a:t>autogenerated</a:t>
            </a:r>
            <a:r>
              <a:rPr lang="en-US" sz="1200" dirty="0" smtClean="0"/>
              <a:t> splice plan will generate the port numbers. (shown below)</a:t>
            </a:r>
            <a:endParaRPr lang="en-US" sz="1200" dirty="0"/>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99402" y="4309300"/>
            <a:ext cx="5181410" cy="2453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359911" y="5715000"/>
            <a:ext cx="4114800" cy="461665"/>
          </a:xfrm>
          <a:prstGeom prst="rect">
            <a:avLst/>
          </a:prstGeom>
          <a:noFill/>
          <a:ln w="19050">
            <a:solidFill>
              <a:srgbClr val="FF0000"/>
            </a:solidFill>
          </a:ln>
        </p:spPr>
        <p:txBody>
          <a:bodyPr wrap="square" rtlCol="0">
            <a:spAutoFit/>
          </a:bodyPr>
          <a:lstStyle/>
          <a:p>
            <a:r>
              <a:rPr lang="en-US" sz="1200" b="1" dirty="0" smtClean="0"/>
              <a:t>Note: </a:t>
            </a:r>
            <a:r>
              <a:rPr lang="en-US" sz="1200" dirty="0" smtClean="0"/>
              <a:t>The </a:t>
            </a:r>
            <a:r>
              <a:rPr lang="en-US" sz="1200" dirty="0" err="1" smtClean="0"/>
              <a:t>FiberID</a:t>
            </a:r>
            <a:r>
              <a:rPr lang="en-US" sz="1200" dirty="0" smtClean="0"/>
              <a:t> will print on the build plans. This can be named anything including </a:t>
            </a:r>
            <a:r>
              <a:rPr lang="en-US" sz="1200" dirty="0" err="1" smtClean="0"/>
              <a:t>numerics</a:t>
            </a:r>
            <a:r>
              <a:rPr lang="en-US" sz="1200" dirty="0" smtClean="0"/>
              <a:t> and letters.</a:t>
            </a:r>
            <a:endParaRPr lang="en-US" sz="1200" dirty="0"/>
          </a:p>
        </p:txBody>
      </p:sp>
      <p:sp>
        <p:nvSpPr>
          <p:cNvPr id="2" name="TextBox 1"/>
          <p:cNvSpPr txBox="1"/>
          <p:nvPr/>
        </p:nvSpPr>
        <p:spPr>
          <a:xfrm>
            <a:off x="11580813" y="6453719"/>
            <a:ext cx="62196" cy="369332"/>
          </a:xfrm>
          <a:prstGeom prst="rect">
            <a:avLst/>
          </a:prstGeom>
          <a:solidFill>
            <a:schemeClr val="bg1"/>
          </a:solidFill>
        </p:spPr>
        <p:txBody>
          <a:bodyPr wrap="square" rtlCol="0">
            <a:spAutoFit/>
          </a:bodyPr>
          <a:lstStyle/>
          <a:p>
            <a:r>
              <a:rPr lang="en-US" dirty="0" smtClean="0"/>
              <a:t> </a:t>
            </a:r>
            <a:endParaRPr lang="en-US" dirty="0"/>
          </a:p>
        </p:txBody>
      </p:sp>
      <p:pic>
        <p:nvPicPr>
          <p:cNvPr id="14" name="slide 22 red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151974" y="5871865"/>
            <a:ext cx="609600" cy="609600"/>
          </a:xfrm>
          <a:prstGeom prst="rect">
            <a:avLst/>
          </a:prstGeom>
        </p:spPr>
      </p:pic>
    </p:spTree>
    <p:extLst>
      <p:ext uri="{BB962C8B-B14F-4D97-AF65-F5344CB8AC3E}">
        <p14:creationId xmlns:p14="http://schemas.microsoft.com/office/powerpoint/2010/main" val="165171485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06"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3212" y="742890"/>
            <a:ext cx="3429000" cy="400110"/>
          </a:xfrm>
          <a:prstGeom prst="rect">
            <a:avLst/>
          </a:prstGeom>
          <a:noFill/>
        </p:spPr>
        <p:txBody>
          <a:bodyPr wrap="square" rtlCol="0">
            <a:spAutoFit/>
          </a:bodyPr>
          <a:lstStyle/>
          <a:p>
            <a:r>
              <a:rPr lang="en-US" sz="2000" b="1" dirty="0" smtClean="0">
                <a:solidFill>
                  <a:schemeClr val="tx2">
                    <a:lumMod val="60000"/>
                    <a:lumOff val="40000"/>
                  </a:schemeClr>
                </a:solidFill>
              </a:rPr>
              <a:t>Registration and Login</a:t>
            </a:r>
            <a:endParaRPr lang="en-US" sz="2000" b="1" dirty="0">
              <a:solidFill>
                <a:schemeClr val="tx2">
                  <a:lumMod val="60000"/>
                  <a:lumOff val="40000"/>
                </a:schemeClr>
              </a:solidFill>
            </a:endParaRPr>
          </a:p>
        </p:txBody>
      </p:sp>
      <p:sp>
        <p:nvSpPr>
          <p:cNvPr id="2" name="TextBox 1"/>
          <p:cNvSpPr txBox="1"/>
          <p:nvPr/>
        </p:nvSpPr>
        <p:spPr>
          <a:xfrm>
            <a:off x="1141412" y="1982212"/>
            <a:ext cx="9448800" cy="3046988"/>
          </a:xfrm>
          <a:prstGeom prst="rect">
            <a:avLst/>
          </a:prstGeom>
          <a:noFill/>
        </p:spPr>
        <p:txBody>
          <a:bodyPr wrap="square" rtlCol="0">
            <a:spAutoFit/>
          </a:bodyPr>
          <a:lstStyle/>
          <a:p>
            <a:pPr marL="342900" indent="-342900">
              <a:buAutoNum type="arabicPeriod"/>
            </a:pPr>
            <a:r>
              <a:rPr lang="en-US" sz="2400" dirty="0" smtClean="0"/>
              <a:t>To have access to the configurator, please talk to your sales representative and they will submit a ticket to get you registered. </a:t>
            </a:r>
          </a:p>
          <a:p>
            <a:pPr marL="342900" indent="-342900">
              <a:buAutoNum type="arabicPeriod"/>
            </a:pPr>
            <a:endParaRPr lang="en-US" sz="2400" dirty="0" smtClean="0"/>
          </a:p>
          <a:p>
            <a:pPr marL="342900" indent="-342900">
              <a:buAutoNum type="arabicPeriod"/>
            </a:pPr>
            <a:r>
              <a:rPr lang="en-US" sz="2400" dirty="0" smtClean="0"/>
              <a:t>Once your account has been set up, you will receive an email with your login information and administrative rights. </a:t>
            </a:r>
          </a:p>
          <a:p>
            <a:pPr marL="342900" indent="-342900">
              <a:buAutoNum type="arabicPeriod"/>
            </a:pPr>
            <a:endParaRPr lang="en-US" sz="2400" dirty="0" smtClean="0"/>
          </a:p>
          <a:p>
            <a:pPr marL="342900" indent="-342900">
              <a:buAutoNum type="arabicPeriod"/>
            </a:pPr>
            <a:r>
              <a:rPr lang="en-US" sz="2400" dirty="0" smtClean="0"/>
              <a:t>From there, you will be able to register other employees from your company.</a:t>
            </a:r>
            <a:endParaRPr lang="en-US" sz="2400" dirty="0"/>
          </a:p>
        </p:txBody>
      </p:sp>
      <p:pic>
        <p:nvPicPr>
          <p:cNvPr id="5" name="Slide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84813" y="5791200"/>
            <a:ext cx="609600" cy="609600"/>
          </a:xfrm>
          <a:prstGeom prst="rect">
            <a:avLst/>
          </a:prstGeom>
        </p:spPr>
      </p:pic>
    </p:spTree>
    <p:extLst>
      <p:ext uri="{BB962C8B-B14F-4D97-AF65-F5344CB8AC3E}">
        <p14:creationId xmlns:p14="http://schemas.microsoft.com/office/powerpoint/2010/main" val="370193571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212" y="790575"/>
            <a:ext cx="203835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513012" y="742890"/>
            <a:ext cx="5638800" cy="400110"/>
          </a:xfrm>
          <a:prstGeom prst="rect">
            <a:avLst/>
          </a:prstGeom>
          <a:noFill/>
        </p:spPr>
        <p:txBody>
          <a:bodyPr wrap="square" rtlCol="0">
            <a:spAutoFit/>
          </a:bodyPr>
          <a:lstStyle/>
          <a:p>
            <a:r>
              <a:rPr lang="en-US" sz="2000" b="1" dirty="0" smtClean="0">
                <a:solidFill>
                  <a:schemeClr val="tx2">
                    <a:lumMod val="60000"/>
                    <a:lumOff val="40000"/>
                  </a:schemeClr>
                </a:solidFill>
              </a:rPr>
              <a:t>Manual Splice Plan (High-to-Low </a:t>
            </a:r>
            <a:r>
              <a:rPr lang="en-US" sz="2000" b="1" dirty="0">
                <a:solidFill>
                  <a:schemeClr val="tx2">
                    <a:lumMod val="60000"/>
                    <a:lumOff val="40000"/>
                  </a:schemeClr>
                </a:solidFill>
              </a:rPr>
              <a:t>S</a:t>
            </a:r>
            <a:r>
              <a:rPr lang="en-US" sz="2000" b="1" dirty="0" smtClean="0">
                <a:solidFill>
                  <a:schemeClr val="tx2">
                    <a:lumMod val="60000"/>
                    <a:lumOff val="40000"/>
                  </a:schemeClr>
                </a:solidFill>
              </a:rPr>
              <a:t>election)</a:t>
            </a:r>
            <a:endParaRPr lang="en-US" sz="2000" b="1" dirty="0">
              <a:solidFill>
                <a:schemeClr val="tx2">
                  <a:lumMod val="60000"/>
                  <a:lumOff val="40000"/>
                </a:schemeClr>
              </a:solidFill>
            </a:endParaRPr>
          </a:p>
        </p:txBody>
      </p:sp>
      <p:pic>
        <p:nvPicPr>
          <p:cNvPr id="921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11873" b="42599"/>
          <a:stretch/>
        </p:blipFill>
        <p:spPr bwMode="auto">
          <a:xfrm>
            <a:off x="490474" y="1676400"/>
            <a:ext cx="4086225" cy="1305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634" y="3733800"/>
            <a:ext cx="4914900" cy="276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90474" y="1219200"/>
            <a:ext cx="4384738" cy="461665"/>
          </a:xfrm>
          <a:prstGeom prst="rect">
            <a:avLst/>
          </a:prstGeom>
          <a:noFill/>
        </p:spPr>
        <p:txBody>
          <a:bodyPr wrap="square" rtlCol="0">
            <a:spAutoFit/>
          </a:bodyPr>
          <a:lstStyle/>
          <a:p>
            <a:r>
              <a:rPr lang="en-US" sz="1200" dirty="0" smtClean="0"/>
              <a:t>Select the Tap Fibers tab, and the number of fibers chosen per tap will appear below with everything else blank.</a:t>
            </a:r>
            <a:endParaRPr lang="en-US" sz="1200" dirty="0"/>
          </a:p>
        </p:txBody>
      </p:sp>
      <p:sp>
        <p:nvSpPr>
          <p:cNvPr id="3" name="TextBox 2"/>
          <p:cNvSpPr txBox="1"/>
          <p:nvPr/>
        </p:nvSpPr>
        <p:spPr>
          <a:xfrm>
            <a:off x="455612" y="3200400"/>
            <a:ext cx="4918138" cy="461665"/>
          </a:xfrm>
          <a:prstGeom prst="rect">
            <a:avLst/>
          </a:prstGeom>
          <a:noFill/>
        </p:spPr>
        <p:txBody>
          <a:bodyPr wrap="square" rtlCol="0">
            <a:spAutoFit/>
          </a:bodyPr>
          <a:lstStyle/>
          <a:p>
            <a:r>
              <a:rPr lang="en-US" sz="1200" dirty="0" smtClean="0"/>
              <a:t>Select the fiber assignment for the first fiber listed, and the rest should automatically generate.</a:t>
            </a:r>
            <a:endParaRPr lang="en-US" sz="1200" dirty="0"/>
          </a:p>
        </p:txBody>
      </p:sp>
      <p:sp>
        <p:nvSpPr>
          <p:cNvPr id="4" name="TextBox 3"/>
          <p:cNvSpPr txBox="1"/>
          <p:nvPr/>
        </p:nvSpPr>
        <p:spPr>
          <a:xfrm>
            <a:off x="6704012" y="1676400"/>
            <a:ext cx="4393703" cy="276999"/>
          </a:xfrm>
          <a:prstGeom prst="rect">
            <a:avLst/>
          </a:prstGeom>
          <a:noFill/>
        </p:spPr>
        <p:txBody>
          <a:bodyPr wrap="none" rtlCol="0">
            <a:spAutoFit/>
          </a:bodyPr>
          <a:lstStyle/>
          <a:p>
            <a:r>
              <a:rPr lang="en-US" sz="1200" dirty="0" smtClean="0"/>
              <a:t>Enter the Fiber IDs and Port Numbers manually for each fiber.</a:t>
            </a:r>
            <a:endParaRPr lang="en-US" sz="1200" dirty="0"/>
          </a:p>
        </p:txBody>
      </p:sp>
      <p:sp>
        <p:nvSpPr>
          <p:cNvPr id="7" name="TextBox 6"/>
          <p:cNvSpPr txBox="1"/>
          <p:nvPr/>
        </p:nvSpPr>
        <p:spPr>
          <a:xfrm>
            <a:off x="6704012" y="2329048"/>
            <a:ext cx="4114800" cy="461665"/>
          </a:xfrm>
          <a:prstGeom prst="rect">
            <a:avLst/>
          </a:prstGeom>
          <a:noFill/>
          <a:ln w="19050">
            <a:solidFill>
              <a:srgbClr val="FF0000"/>
            </a:solidFill>
          </a:ln>
        </p:spPr>
        <p:txBody>
          <a:bodyPr wrap="square" rtlCol="0">
            <a:spAutoFit/>
          </a:bodyPr>
          <a:lstStyle/>
          <a:p>
            <a:r>
              <a:rPr lang="en-US" sz="1200" b="1" dirty="0" smtClean="0"/>
              <a:t>Note: </a:t>
            </a:r>
            <a:r>
              <a:rPr lang="en-US" sz="1200" dirty="0" smtClean="0"/>
              <a:t>The Fiber ID will print on the paperwork. This can be named anything including numbers and letters/</a:t>
            </a:r>
            <a:endParaRPr lang="en-US" sz="1200" dirty="0"/>
          </a:p>
        </p:txBody>
      </p:sp>
      <p:pic>
        <p:nvPicPr>
          <p:cNvPr id="11" name="slide 2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89613" y="5886450"/>
            <a:ext cx="609600" cy="609600"/>
          </a:xfrm>
          <a:prstGeom prst="rect">
            <a:avLst/>
          </a:prstGeom>
        </p:spPr>
      </p:pic>
    </p:spTree>
    <p:extLst>
      <p:ext uri="{BB962C8B-B14F-4D97-AF65-F5344CB8AC3E}">
        <p14:creationId xmlns:p14="http://schemas.microsoft.com/office/powerpoint/2010/main" val="163262061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24"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212" y="790575"/>
            <a:ext cx="203835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513012" y="742890"/>
            <a:ext cx="5334000" cy="400110"/>
          </a:xfrm>
          <a:prstGeom prst="rect">
            <a:avLst/>
          </a:prstGeom>
          <a:noFill/>
        </p:spPr>
        <p:txBody>
          <a:bodyPr wrap="square" rtlCol="0">
            <a:spAutoFit/>
          </a:bodyPr>
          <a:lstStyle/>
          <a:p>
            <a:r>
              <a:rPr lang="en-US" sz="2000" b="1" dirty="0" smtClean="0">
                <a:solidFill>
                  <a:schemeClr val="tx2">
                    <a:lumMod val="60000"/>
                    <a:lumOff val="40000"/>
                  </a:schemeClr>
                </a:solidFill>
              </a:rPr>
              <a:t>Manual Splice Plan (Best Fit)</a:t>
            </a:r>
            <a:endParaRPr lang="en-US" sz="2000" b="1" dirty="0">
              <a:solidFill>
                <a:schemeClr val="tx2">
                  <a:lumMod val="60000"/>
                  <a:lumOff val="40000"/>
                </a:schemeClr>
              </a:solidFill>
            </a:endParaRPr>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2012" y="1362501"/>
            <a:ext cx="4874676"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69779" y="1524000"/>
            <a:ext cx="5334000" cy="1015663"/>
          </a:xfrm>
          <a:prstGeom prst="rect">
            <a:avLst/>
          </a:prstGeom>
          <a:noFill/>
        </p:spPr>
        <p:txBody>
          <a:bodyPr wrap="square" rtlCol="0">
            <a:spAutoFit/>
          </a:bodyPr>
          <a:lstStyle/>
          <a:p>
            <a:r>
              <a:rPr lang="en-US" sz="1200" dirty="0" smtClean="0"/>
              <a:t>1. Select the “Tap Fibers” tab.</a:t>
            </a:r>
          </a:p>
          <a:p>
            <a:endParaRPr lang="en-US" sz="1200" dirty="0"/>
          </a:p>
          <a:p>
            <a:r>
              <a:rPr lang="en-US" sz="1200" dirty="0" smtClean="0"/>
              <a:t>2. Select the fiber assignment (i.e. Single/Blue/Blue) for each fiber.</a:t>
            </a:r>
          </a:p>
          <a:p>
            <a:endParaRPr lang="en-US" sz="1200" dirty="0"/>
          </a:p>
          <a:p>
            <a:r>
              <a:rPr lang="en-US" sz="1200" dirty="0" smtClean="0"/>
              <a:t>3. All port </a:t>
            </a:r>
            <a:r>
              <a:rPr lang="en-US" sz="1200" dirty="0"/>
              <a:t>n</a:t>
            </a:r>
            <a:r>
              <a:rPr lang="en-US" sz="1200" dirty="0" smtClean="0"/>
              <a:t>umbers and Fiber IDs will need to be entered individually. </a:t>
            </a:r>
            <a:endParaRPr lang="en-US" sz="1200" dirty="0"/>
          </a:p>
        </p:txBody>
      </p:sp>
      <p:sp>
        <p:nvSpPr>
          <p:cNvPr id="9" name="TextBox 8"/>
          <p:cNvSpPr txBox="1"/>
          <p:nvPr/>
        </p:nvSpPr>
        <p:spPr>
          <a:xfrm>
            <a:off x="375549" y="3352800"/>
            <a:ext cx="4114800" cy="461665"/>
          </a:xfrm>
          <a:prstGeom prst="rect">
            <a:avLst/>
          </a:prstGeom>
          <a:noFill/>
          <a:ln w="19050">
            <a:solidFill>
              <a:srgbClr val="FF0000"/>
            </a:solidFill>
          </a:ln>
        </p:spPr>
        <p:txBody>
          <a:bodyPr wrap="square" rtlCol="0">
            <a:spAutoFit/>
          </a:bodyPr>
          <a:lstStyle/>
          <a:p>
            <a:r>
              <a:rPr lang="en-US" sz="1200" b="1" dirty="0" smtClean="0"/>
              <a:t>Note: </a:t>
            </a:r>
            <a:r>
              <a:rPr lang="en-US" sz="1200" dirty="0" smtClean="0"/>
              <a:t>The Fiber ID will print on the paperwork. This can be named anything including </a:t>
            </a:r>
            <a:r>
              <a:rPr lang="en-US" sz="1200" dirty="0" err="1" smtClean="0"/>
              <a:t>numerics</a:t>
            </a:r>
            <a:r>
              <a:rPr lang="en-US" sz="1200" dirty="0" smtClean="0"/>
              <a:t> and letters.</a:t>
            </a:r>
            <a:endParaRPr lang="en-US" sz="1200" dirty="0"/>
          </a:p>
        </p:txBody>
      </p:sp>
      <p:sp>
        <p:nvSpPr>
          <p:cNvPr id="3" name="TextBox 2"/>
          <p:cNvSpPr txBox="1"/>
          <p:nvPr/>
        </p:nvSpPr>
        <p:spPr>
          <a:xfrm>
            <a:off x="9142412" y="2114259"/>
            <a:ext cx="685800" cy="261610"/>
          </a:xfrm>
          <a:prstGeom prst="rect">
            <a:avLst/>
          </a:prstGeom>
          <a:solidFill>
            <a:srgbClr val="005293"/>
          </a:solidFill>
        </p:spPr>
        <p:txBody>
          <a:bodyPr wrap="square" rtlCol="0">
            <a:spAutoFit/>
          </a:bodyPr>
          <a:lstStyle/>
          <a:p>
            <a:r>
              <a:rPr lang="en-US" sz="1050" dirty="0" smtClean="0">
                <a:solidFill>
                  <a:schemeClr val="bg1"/>
                </a:solidFill>
                <a:latin typeface="Arial" panose="020B0604020202020204" pitchFamily="34" charset="0"/>
                <a:cs typeface="Arial" panose="020B0604020202020204" pitchFamily="34" charset="0"/>
              </a:rPr>
              <a:t>Fiber ID</a:t>
            </a:r>
            <a:endParaRPr lang="en-US" sz="1050" dirty="0">
              <a:solidFill>
                <a:schemeClr val="bg1"/>
              </a:solidFill>
              <a:latin typeface="Arial" panose="020B0604020202020204" pitchFamily="34" charset="0"/>
              <a:cs typeface="Arial" panose="020B0604020202020204" pitchFamily="34" charset="0"/>
            </a:endParaRPr>
          </a:p>
        </p:txBody>
      </p:sp>
      <p:pic>
        <p:nvPicPr>
          <p:cNvPr id="10" name="slide 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332412" y="5934501"/>
            <a:ext cx="609600" cy="609600"/>
          </a:xfrm>
          <a:prstGeom prst="rect">
            <a:avLst/>
          </a:prstGeom>
        </p:spPr>
      </p:pic>
    </p:spTree>
    <p:extLst>
      <p:ext uri="{BB962C8B-B14F-4D97-AF65-F5344CB8AC3E}">
        <p14:creationId xmlns:p14="http://schemas.microsoft.com/office/powerpoint/2010/main" val="92453676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4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766893" y="1676400"/>
            <a:ext cx="3024567" cy="1058598"/>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922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4914"/>
          <a:stretch/>
        </p:blipFill>
        <p:spPr bwMode="auto">
          <a:xfrm>
            <a:off x="150813" y="376199"/>
            <a:ext cx="2128364"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54626" y="1214735"/>
            <a:ext cx="4495800" cy="461665"/>
          </a:xfrm>
          <a:prstGeom prst="rect">
            <a:avLst/>
          </a:prstGeom>
          <a:noFill/>
        </p:spPr>
        <p:txBody>
          <a:bodyPr wrap="square" rtlCol="0">
            <a:spAutoFit/>
          </a:bodyPr>
          <a:lstStyle/>
          <a:p>
            <a:pPr marL="177800" indent="-177800"/>
            <a:r>
              <a:rPr lang="en-US" sz="1200" b="1" dirty="0" smtClean="0">
                <a:solidFill>
                  <a:prstClr val="black"/>
                </a:solidFill>
              </a:rPr>
              <a:t>1. Additional Components</a:t>
            </a:r>
            <a:r>
              <a:rPr lang="en-US" sz="1200" dirty="0" smtClean="0">
                <a:solidFill>
                  <a:prstClr val="black"/>
                </a:solidFill>
              </a:rPr>
              <a:t>: Choose from the appropriate drop-down menus to add additional components to the BOM.</a:t>
            </a:r>
            <a:endParaRPr lang="en-US" sz="1200" dirty="0">
              <a:solidFill>
                <a:prstClr val="black"/>
              </a:solidFill>
            </a:endParaRPr>
          </a:p>
        </p:txBody>
      </p:sp>
      <p:pic>
        <p:nvPicPr>
          <p:cNvPr id="2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3412" y="2851068"/>
            <a:ext cx="4114800" cy="3626353"/>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303212" y="2851068"/>
            <a:ext cx="1548786" cy="461665"/>
          </a:xfrm>
          <a:prstGeom prst="rect">
            <a:avLst/>
          </a:prstGeom>
          <a:noFill/>
        </p:spPr>
        <p:txBody>
          <a:bodyPr wrap="square" rtlCol="0">
            <a:spAutoFit/>
          </a:bodyPr>
          <a:lstStyle/>
          <a:p>
            <a:r>
              <a:rPr lang="en-US" sz="1200" b="1" dirty="0" smtClean="0">
                <a:solidFill>
                  <a:prstClr val="black"/>
                </a:solidFill>
              </a:rPr>
              <a:t>If a Multiport is added:</a:t>
            </a:r>
            <a:endParaRPr lang="en-US" sz="1200" b="1" dirty="0">
              <a:solidFill>
                <a:prstClr val="black"/>
              </a:solidFill>
            </a:endParaRPr>
          </a:p>
        </p:txBody>
      </p:sp>
      <p:sp>
        <p:nvSpPr>
          <p:cNvPr id="22" name="TextBox 21"/>
          <p:cNvSpPr txBox="1"/>
          <p:nvPr/>
        </p:nvSpPr>
        <p:spPr>
          <a:xfrm>
            <a:off x="6246812" y="2851068"/>
            <a:ext cx="1548786" cy="276999"/>
          </a:xfrm>
          <a:prstGeom prst="rect">
            <a:avLst/>
          </a:prstGeom>
          <a:noFill/>
        </p:spPr>
        <p:txBody>
          <a:bodyPr wrap="square" rtlCol="0">
            <a:spAutoFit/>
          </a:bodyPr>
          <a:lstStyle/>
          <a:p>
            <a:r>
              <a:rPr lang="en-US" sz="1200" b="1" dirty="0" smtClean="0">
                <a:solidFill>
                  <a:prstClr val="black"/>
                </a:solidFill>
              </a:rPr>
              <a:t>If a Drop is added:</a:t>
            </a:r>
            <a:endParaRPr lang="en-US" sz="1200" b="1" dirty="0">
              <a:solidFill>
                <a:prstClr val="black"/>
              </a:solidFill>
            </a:endParaRPr>
          </a:p>
        </p:txBody>
      </p:sp>
      <p:pic>
        <p:nvPicPr>
          <p:cNvPr id="10244" name="Picture 4"/>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47012" y="2819400"/>
            <a:ext cx="4114800" cy="3630168"/>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10209212" y="4556522"/>
            <a:ext cx="1346844" cy="200055"/>
          </a:xfrm>
          <a:prstGeom prst="rect">
            <a:avLst/>
          </a:prstGeom>
          <a:solidFill>
            <a:schemeClr val="accent1">
              <a:lumMod val="20000"/>
              <a:lumOff val="80000"/>
            </a:schemeClr>
          </a:solidFill>
        </p:spPr>
        <p:txBody>
          <a:bodyPr wrap="none" rtlCol="0">
            <a:spAutoFit/>
          </a:bodyPr>
          <a:lstStyle/>
          <a:p>
            <a:r>
              <a:rPr lang="en-US" sz="700" dirty="0" smtClean="0">
                <a:latin typeface="Arial" panose="020B0604020202020204" pitchFamily="34" charset="0"/>
                <a:cs typeface="Arial" panose="020B0604020202020204" pitchFamily="34" charset="0"/>
              </a:rPr>
              <a:t>SC APC </a:t>
            </a:r>
            <a:r>
              <a:rPr lang="en-US" sz="700" dirty="0" err="1" smtClean="0">
                <a:latin typeface="Arial" panose="020B0604020202020204" pitchFamily="34" charset="0"/>
                <a:cs typeface="Arial" panose="020B0604020202020204" pitchFamily="34" charset="0"/>
              </a:rPr>
              <a:t>OptiTap</a:t>
            </a:r>
            <a:r>
              <a:rPr lang="en-US" sz="700" dirty="0" smtClean="0">
                <a:latin typeface="Arial" panose="020B0604020202020204" pitchFamily="34" charset="0"/>
                <a:cs typeface="Arial" panose="020B0604020202020204" pitchFamily="34" charset="0"/>
              </a:rPr>
              <a:t>® connector</a:t>
            </a:r>
            <a:endParaRPr lang="en-US" sz="700" dirty="0">
              <a:latin typeface="Arial" panose="020B0604020202020204" pitchFamily="34" charset="0"/>
              <a:cs typeface="Arial" panose="020B0604020202020204" pitchFamily="34" charset="0"/>
            </a:endParaRPr>
          </a:p>
        </p:txBody>
      </p:sp>
      <p:pic>
        <p:nvPicPr>
          <p:cNvPr id="11" name="slide 2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11605" y="5839968"/>
            <a:ext cx="609600" cy="609600"/>
          </a:xfrm>
          <a:prstGeom prst="rect">
            <a:avLst/>
          </a:prstGeom>
        </p:spPr>
      </p:pic>
    </p:spTree>
    <p:extLst>
      <p:ext uri="{BB962C8B-B14F-4D97-AF65-F5344CB8AC3E}">
        <p14:creationId xmlns:p14="http://schemas.microsoft.com/office/powerpoint/2010/main" val="1878703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75"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3212" y="1143000"/>
            <a:ext cx="5105400" cy="646331"/>
          </a:xfrm>
          <a:prstGeom prst="rect">
            <a:avLst/>
          </a:prstGeom>
          <a:noFill/>
        </p:spPr>
        <p:txBody>
          <a:bodyPr wrap="square" rtlCol="0">
            <a:spAutoFit/>
          </a:bodyPr>
          <a:lstStyle/>
          <a:p>
            <a:r>
              <a:rPr lang="en-US" sz="1200" dirty="0" smtClean="0"/>
              <a:t>1. Below Component Summary, click the “</a:t>
            </a:r>
            <a:r>
              <a:rPr lang="en-US" sz="1200" dirty="0" err="1" smtClean="0"/>
              <a:t>FlexNAP</a:t>
            </a:r>
            <a:r>
              <a:rPr lang="en-US" sz="1200" dirty="0" smtClean="0"/>
              <a:t>™ Build” tab and then the “General” tab to view/validate the part number and details of the </a:t>
            </a:r>
            <a:r>
              <a:rPr lang="en-US" sz="1200" dirty="0" err="1" smtClean="0"/>
              <a:t>FlexNAP</a:t>
            </a:r>
            <a:r>
              <a:rPr lang="en-US" sz="1200" dirty="0" smtClean="0"/>
              <a:t> build created. </a:t>
            </a:r>
            <a:endParaRPr lang="en-US" sz="1200" dirty="0"/>
          </a:p>
        </p:txBody>
      </p:sp>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212" y="762000"/>
            <a:ext cx="204787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386991" y="6019800"/>
            <a:ext cx="5193821" cy="461665"/>
          </a:xfrm>
          <a:prstGeom prst="rect">
            <a:avLst/>
          </a:prstGeom>
          <a:noFill/>
        </p:spPr>
        <p:txBody>
          <a:bodyPr wrap="square" rtlCol="0">
            <a:spAutoFit/>
          </a:bodyPr>
          <a:lstStyle/>
          <a:p>
            <a:r>
              <a:rPr lang="en-US" sz="1200" dirty="0" smtClean="0"/>
              <a:t>If other components are added to the build, they will appear in the component summary as well, and can be expanded for more details.</a:t>
            </a:r>
            <a:endParaRPr lang="en-US" sz="1200" dirty="0"/>
          </a:p>
        </p:txBody>
      </p:sp>
      <p:pic>
        <p:nvPicPr>
          <p:cNvPr id="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812" y="1905000"/>
            <a:ext cx="4143375" cy="4410075"/>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r="24182"/>
          <a:stretch/>
        </p:blipFill>
        <p:spPr bwMode="auto">
          <a:xfrm>
            <a:off x="8456612" y="1600200"/>
            <a:ext cx="1567103"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6399212" y="1143000"/>
            <a:ext cx="4876800" cy="646331"/>
          </a:xfrm>
          <a:prstGeom prst="rect">
            <a:avLst/>
          </a:prstGeom>
          <a:noFill/>
        </p:spPr>
        <p:txBody>
          <a:bodyPr wrap="square" rtlCol="0">
            <a:spAutoFit/>
          </a:bodyPr>
          <a:lstStyle/>
          <a:p>
            <a:r>
              <a:rPr lang="en-US" sz="1200" dirty="0" smtClean="0"/>
              <a:t>Below “</a:t>
            </a:r>
            <a:r>
              <a:rPr lang="en-US" sz="1200" dirty="0" err="1" smtClean="0"/>
              <a:t>FlexNAP</a:t>
            </a:r>
            <a:r>
              <a:rPr lang="en-US" sz="1200" dirty="0" smtClean="0"/>
              <a:t> Build” will be more details about cables and tethers added to the design area. Continue to expand the tabs to view cable/tether information.</a:t>
            </a:r>
            <a:endParaRPr lang="en-US" sz="1200" dirty="0"/>
          </a:p>
        </p:txBody>
      </p:sp>
      <p:pic>
        <p:nvPicPr>
          <p:cNvPr id="307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99212" y="3505200"/>
            <a:ext cx="4219575" cy="243840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17" name="TextBox 16"/>
          <p:cNvSpPr txBox="1"/>
          <p:nvPr/>
        </p:nvSpPr>
        <p:spPr>
          <a:xfrm>
            <a:off x="6399212" y="3276600"/>
            <a:ext cx="2057400" cy="276999"/>
          </a:xfrm>
          <a:prstGeom prst="rect">
            <a:avLst/>
          </a:prstGeom>
          <a:noFill/>
        </p:spPr>
        <p:txBody>
          <a:bodyPr wrap="square" rtlCol="0">
            <a:spAutoFit/>
          </a:bodyPr>
          <a:lstStyle/>
          <a:p>
            <a:r>
              <a:rPr lang="en-US" sz="1200" dirty="0" smtClean="0"/>
              <a:t>Expanded:</a:t>
            </a:r>
            <a:endParaRPr lang="en-US" sz="1200" dirty="0"/>
          </a:p>
        </p:txBody>
      </p:sp>
      <p:sp>
        <p:nvSpPr>
          <p:cNvPr id="2" name="TextBox 1"/>
          <p:cNvSpPr txBox="1"/>
          <p:nvPr/>
        </p:nvSpPr>
        <p:spPr>
          <a:xfrm>
            <a:off x="8782389" y="1650831"/>
            <a:ext cx="1241326" cy="261610"/>
          </a:xfrm>
          <a:prstGeom prst="rect">
            <a:avLst/>
          </a:prstGeom>
          <a:solidFill>
            <a:srgbClr val="005293"/>
          </a:solidFill>
        </p:spPr>
        <p:txBody>
          <a:bodyPr wrap="square" rtlCol="0">
            <a:spAutoFit/>
          </a:bodyPr>
          <a:lstStyle/>
          <a:p>
            <a:r>
              <a:rPr lang="en-US" sz="1100" b="1" dirty="0" err="1" smtClean="0">
                <a:solidFill>
                  <a:schemeClr val="bg1"/>
                </a:solidFill>
                <a:latin typeface="Arial" panose="020B0604020202020204" pitchFamily="34" charset="0"/>
                <a:cs typeface="Arial" panose="020B0604020202020204" pitchFamily="34" charset="0"/>
              </a:rPr>
              <a:t>FlexNAP</a:t>
            </a:r>
            <a:r>
              <a:rPr lang="en-US" sz="1100" b="1" dirty="0" smtClean="0">
                <a:solidFill>
                  <a:schemeClr val="bg1"/>
                </a:solidFill>
                <a:latin typeface="Arial" panose="020B0604020202020204" pitchFamily="34" charset="0"/>
                <a:cs typeface="Arial" panose="020B0604020202020204" pitchFamily="34" charset="0"/>
              </a:rPr>
              <a:t> Build</a:t>
            </a:r>
            <a:endParaRPr lang="en-US" sz="1100" b="1"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804633" y="4438372"/>
            <a:ext cx="1981200" cy="246221"/>
          </a:xfrm>
          <a:prstGeom prst="rect">
            <a:avLst/>
          </a:prstGeom>
          <a:solidFill>
            <a:schemeClr val="accent1">
              <a:lumMod val="20000"/>
              <a:lumOff val="80000"/>
            </a:schemeClr>
          </a:solidFill>
        </p:spPr>
        <p:txBody>
          <a:bodyPr wrap="square" rtlCol="0">
            <a:spAutoFit/>
          </a:bodyPr>
          <a:lstStyle/>
          <a:p>
            <a:r>
              <a:rPr lang="en-US" sz="1000" b="1" dirty="0" smtClean="0">
                <a:solidFill>
                  <a:srgbClr val="005293"/>
                </a:solidFill>
                <a:latin typeface="Arial" panose="020B0604020202020204" pitchFamily="34" charset="0"/>
                <a:cs typeface="Arial" panose="020B0604020202020204" pitchFamily="34" charset="0"/>
              </a:rPr>
              <a:t>Number of locations</a:t>
            </a:r>
            <a:endParaRPr lang="en-US" sz="1000" b="1" dirty="0">
              <a:solidFill>
                <a:srgbClr val="005293"/>
              </a:solidFill>
              <a:latin typeface="Arial" panose="020B0604020202020204" pitchFamily="34" charset="0"/>
              <a:cs typeface="Arial" panose="020B0604020202020204" pitchFamily="34" charset="0"/>
            </a:endParaRPr>
          </a:p>
        </p:txBody>
      </p:sp>
      <p:sp>
        <p:nvSpPr>
          <p:cNvPr id="4" name="TextBox 3"/>
          <p:cNvSpPr txBox="1"/>
          <p:nvPr/>
        </p:nvSpPr>
        <p:spPr>
          <a:xfrm>
            <a:off x="789891" y="4725960"/>
            <a:ext cx="1877437" cy="246221"/>
          </a:xfrm>
          <a:prstGeom prst="rect">
            <a:avLst/>
          </a:prstGeom>
          <a:solidFill>
            <a:schemeClr val="accent1">
              <a:lumMod val="20000"/>
              <a:lumOff val="80000"/>
            </a:schemeClr>
          </a:solidFill>
        </p:spPr>
        <p:txBody>
          <a:bodyPr wrap="none" rtlCol="0">
            <a:spAutoFit/>
          </a:bodyPr>
          <a:lstStyle/>
          <a:p>
            <a:r>
              <a:rPr lang="en-US" sz="1000" b="1" dirty="0" smtClean="0">
                <a:solidFill>
                  <a:srgbClr val="005293"/>
                </a:solidFill>
              </a:rPr>
              <a:t>Number of locations tapped</a:t>
            </a:r>
            <a:endParaRPr lang="en-US" sz="1000" b="1" dirty="0">
              <a:solidFill>
                <a:srgbClr val="005293"/>
              </a:solidFill>
            </a:endParaRPr>
          </a:p>
        </p:txBody>
      </p:sp>
      <p:sp>
        <p:nvSpPr>
          <p:cNvPr id="6" name="TextBox 5"/>
          <p:cNvSpPr txBox="1"/>
          <p:nvPr/>
        </p:nvSpPr>
        <p:spPr>
          <a:xfrm>
            <a:off x="804633" y="5066524"/>
            <a:ext cx="1287532" cy="246221"/>
          </a:xfrm>
          <a:prstGeom prst="rect">
            <a:avLst/>
          </a:prstGeom>
          <a:solidFill>
            <a:schemeClr val="accent1">
              <a:lumMod val="20000"/>
              <a:lumOff val="80000"/>
            </a:schemeClr>
          </a:solidFill>
        </p:spPr>
        <p:txBody>
          <a:bodyPr wrap="none" rtlCol="0">
            <a:spAutoFit/>
          </a:bodyPr>
          <a:lstStyle/>
          <a:p>
            <a:r>
              <a:rPr lang="en-US" sz="1000" b="1" dirty="0" smtClean="0">
                <a:solidFill>
                  <a:srgbClr val="005293"/>
                </a:solidFill>
              </a:rPr>
              <a:t>Number of tethers</a:t>
            </a:r>
            <a:endParaRPr lang="en-US" sz="1000" b="1" dirty="0">
              <a:solidFill>
                <a:srgbClr val="005293"/>
              </a:solidFill>
            </a:endParaRPr>
          </a:p>
        </p:txBody>
      </p:sp>
      <p:sp>
        <p:nvSpPr>
          <p:cNvPr id="7" name="TextBox 6"/>
          <p:cNvSpPr txBox="1"/>
          <p:nvPr/>
        </p:nvSpPr>
        <p:spPr>
          <a:xfrm>
            <a:off x="786815" y="5416957"/>
            <a:ext cx="1208985" cy="246221"/>
          </a:xfrm>
          <a:prstGeom prst="rect">
            <a:avLst/>
          </a:prstGeom>
          <a:solidFill>
            <a:schemeClr val="accent1">
              <a:lumMod val="20000"/>
              <a:lumOff val="80000"/>
            </a:schemeClr>
          </a:solidFill>
        </p:spPr>
        <p:txBody>
          <a:bodyPr wrap="none" rtlCol="0">
            <a:spAutoFit/>
          </a:bodyPr>
          <a:lstStyle/>
          <a:p>
            <a:r>
              <a:rPr lang="en-US" sz="1000" b="1" dirty="0" smtClean="0">
                <a:solidFill>
                  <a:srgbClr val="005293"/>
                </a:solidFill>
                <a:latin typeface="Arial" panose="020B0604020202020204" pitchFamily="34" charset="0"/>
                <a:cs typeface="Arial" panose="020B0604020202020204" pitchFamily="34" charset="0"/>
              </a:rPr>
              <a:t>Number</a:t>
            </a:r>
            <a:r>
              <a:rPr lang="en-US" sz="1000" b="1" dirty="0" smtClean="0">
                <a:solidFill>
                  <a:srgbClr val="005293"/>
                </a:solidFill>
              </a:rPr>
              <a:t> of fibers</a:t>
            </a:r>
            <a:endParaRPr lang="en-US" sz="1000" b="1" dirty="0">
              <a:solidFill>
                <a:srgbClr val="005293"/>
              </a:solidFill>
            </a:endParaRPr>
          </a:p>
        </p:txBody>
      </p:sp>
      <p:sp>
        <p:nvSpPr>
          <p:cNvPr id="8" name="TextBox 7"/>
          <p:cNvSpPr txBox="1"/>
          <p:nvPr/>
        </p:nvSpPr>
        <p:spPr>
          <a:xfrm>
            <a:off x="789891" y="5676129"/>
            <a:ext cx="1734770" cy="246221"/>
          </a:xfrm>
          <a:prstGeom prst="rect">
            <a:avLst/>
          </a:prstGeom>
          <a:solidFill>
            <a:schemeClr val="accent1">
              <a:lumMod val="20000"/>
              <a:lumOff val="80000"/>
            </a:schemeClr>
          </a:solidFill>
        </p:spPr>
        <p:txBody>
          <a:bodyPr wrap="none" rtlCol="0">
            <a:spAutoFit/>
          </a:bodyPr>
          <a:lstStyle/>
          <a:p>
            <a:r>
              <a:rPr lang="en-US" sz="1000" b="1" dirty="0" smtClean="0">
                <a:solidFill>
                  <a:srgbClr val="005293"/>
                </a:solidFill>
                <a:latin typeface="Arial" panose="020B0604020202020204" pitchFamily="34" charset="0"/>
                <a:cs typeface="Arial" panose="020B0604020202020204" pitchFamily="34" charset="0"/>
              </a:rPr>
              <a:t>Number of fibers planned</a:t>
            </a:r>
            <a:endParaRPr lang="en-US" sz="1000" b="1" dirty="0">
              <a:solidFill>
                <a:srgbClr val="005293"/>
              </a:solidFill>
              <a:latin typeface="Arial" panose="020B0604020202020204" pitchFamily="34" charset="0"/>
              <a:cs typeface="Arial" panose="020B0604020202020204" pitchFamily="34" charset="0"/>
            </a:endParaRPr>
          </a:p>
        </p:txBody>
      </p:sp>
      <p:sp>
        <p:nvSpPr>
          <p:cNvPr id="9" name="TextBox 8"/>
          <p:cNvSpPr txBox="1"/>
          <p:nvPr/>
        </p:nvSpPr>
        <p:spPr>
          <a:xfrm>
            <a:off x="804633" y="2655398"/>
            <a:ext cx="2133918" cy="246221"/>
          </a:xfrm>
          <a:prstGeom prst="rect">
            <a:avLst/>
          </a:prstGeom>
          <a:solidFill>
            <a:schemeClr val="accent1">
              <a:lumMod val="20000"/>
              <a:lumOff val="80000"/>
            </a:schemeClr>
          </a:solidFill>
        </p:spPr>
        <p:txBody>
          <a:bodyPr wrap="none" rtlCol="0">
            <a:spAutoFit/>
          </a:bodyPr>
          <a:lstStyle/>
          <a:p>
            <a:r>
              <a:rPr lang="en-US" sz="1000" b="1" dirty="0" smtClean="0">
                <a:solidFill>
                  <a:srgbClr val="005293"/>
                </a:solidFill>
                <a:latin typeface="Arial" panose="020B0604020202020204" pitchFamily="34" charset="0"/>
                <a:cs typeface="Arial" panose="020B0604020202020204" pitchFamily="34" charset="0"/>
              </a:rPr>
              <a:t>Component Quantity for display</a:t>
            </a:r>
            <a:endParaRPr lang="en-US" sz="1000" b="1" dirty="0">
              <a:solidFill>
                <a:srgbClr val="005293"/>
              </a:solidFill>
              <a:latin typeface="Arial" panose="020B0604020202020204" pitchFamily="34" charset="0"/>
              <a:cs typeface="Arial" panose="020B0604020202020204" pitchFamily="34" charset="0"/>
            </a:endParaRPr>
          </a:p>
        </p:txBody>
      </p:sp>
      <p:sp>
        <p:nvSpPr>
          <p:cNvPr id="11" name="TextBox 10"/>
          <p:cNvSpPr txBox="1"/>
          <p:nvPr/>
        </p:nvSpPr>
        <p:spPr>
          <a:xfrm>
            <a:off x="794652" y="5948884"/>
            <a:ext cx="668773" cy="246221"/>
          </a:xfrm>
          <a:prstGeom prst="rect">
            <a:avLst/>
          </a:prstGeom>
          <a:solidFill>
            <a:schemeClr val="accent1">
              <a:lumMod val="20000"/>
              <a:lumOff val="80000"/>
            </a:schemeClr>
          </a:solidFill>
        </p:spPr>
        <p:txBody>
          <a:bodyPr wrap="none" rtlCol="0">
            <a:spAutoFit/>
          </a:bodyPr>
          <a:lstStyle/>
          <a:p>
            <a:r>
              <a:rPr lang="en-US" sz="1000" b="1" dirty="0" smtClean="0">
                <a:solidFill>
                  <a:srgbClr val="005293"/>
                </a:solidFill>
                <a:latin typeface="Arial" panose="020B0604020202020204" pitchFamily="34" charset="0"/>
                <a:cs typeface="Arial" panose="020B0604020202020204" pitchFamily="34" charset="0"/>
              </a:rPr>
              <a:t>Build ID</a:t>
            </a:r>
            <a:endParaRPr lang="en-US" sz="1000" b="1" dirty="0">
              <a:solidFill>
                <a:srgbClr val="005293"/>
              </a:solidFill>
              <a:latin typeface="Arial" panose="020B0604020202020204" pitchFamily="34" charset="0"/>
              <a:cs typeface="Arial" panose="020B0604020202020204" pitchFamily="34" charset="0"/>
            </a:endParaRPr>
          </a:p>
        </p:txBody>
      </p:sp>
      <p:sp>
        <p:nvSpPr>
          <p:cNvPr id="12" name="TextBox 11"/>
          <p:cNvSpPr txBox="1"/>
          <p:nvPr/>
        </p:nvSpPr>
        <p:spPr>
          <a:xfrm>
            <a:off x="791999" y="4124568"/>
            <a:ext cx="1443024" cy="246221"/>
          </a:xfrm>
          <a:prstGeom prst="rect">
            <a:avLst/>
          </a:prstGeom>
          <a:solidFill>
            <a:schemeClr val="accent1">
              <a:lumMod val="20000"/>
              <a:lumOff val="80000"/>
            </a:schemeClr>
          </a:solidFill>
        </p:spPr>
        <p:txBody>
          <a:bodyPr wrap="none" rtlCol="0">
            <a:spAutoFit/>
          </a:bodyPr>
          <a:lstStyle/>
          <a:p>
            <a:r>
              <a:rPr lang="en-US" sz="1000" b="1" dirty="0" smtClean="0">
                <a:solidFill>
                  <a:srgbClr val="005293"/>
                </a:solidFill>
                <a:latin typeface="Arial" panose="020B0604020202020204" pitchFamily="34" charset="0"/>
                <a:cs typeface="Arial" panose="020B0604020202020204" pitchFamily="34" charset="0"/>
              </a:rPr>
              <a:t>Length unit measure</a:t>
            </a:r>
            <a:endParaRPr lang="en-US" sz="1000" b="1" dirty="0">
              <a:solidFill>
                <a:srgbClr val="005293"/>
              </a:solidFill>
              <a:latin typeface="Arial" panose="020B0604020202020204" pitchFamily="34" charset="0"/>
              <a:cs typeface="Arial" panose="020B0604020202020204" pitchFamily="34" charset="0"/>
            </a:endParaRPr>
          </a:p>
        </p:txBody>
      </p:sp>
      <p:sp>
        <p:nvSpPr>
          <p:cNvPr id="13" name="TextBox 12"/>
          <p:cNvSpPr txBox="1"/>
          <p:nvPr/>
        </p:nvSpPr>
        <p:spPr>
          <a:xfrm>
            <a:off x="810594" y="2999601"/>
            <a:ext cx="2848857" cy="553998"/>
          </a:xfrm>
          <a:prstGeom prst="rect">
            <a:avLst/>
          </a:prstGeom>
          <a:solidFill>
            <a:schemeClr val="accent1">
              <a:lumMod val="20000"/>
              <a:lumOff val="80000"/>
            </a:schemeClr>
          </a:solidFill>
        </p:spPr>
        <p:txBody>
          <a:bodyPr wrap="none" rtlCol="0">
            <a:spAutoFit/>
          </a:bodyPr>
          <a:lstStyle/>
          <a:p>
            <a:r>
              <a:rPr lang="en-US" sz="1000" b="1" dirty="0" smtClean="0">
                <a:solidFill>
                  <a:srgbClr val="005293"/>
                </a:solidFill>
                <a:latin typeface="Arial" panose="020B0604020202020204" pitchFamily="34" charset="0"/>
                <a:cs typeface="Arial" panose="020B0604020202020204" pitchFamily="34" charset="0"/>
              </a:rPr>
              <a:t>OPTIONAL: If you know the specific catalog</a:t>
            </a:r>
          </a:p>
          <a:p>
            <a:r>
              <a:rPr lang="en-US" sz="1000" b="1" dirty="0">
                <a:solidFill>
                  <a:srgbClr val="005293"/>
                </a:solidFill>
                <a:latin typeface="Arial" panose="020B0604020202020204" pitchFamily="34" charset="0"/>
                <a:cs typeface="Arial" panose="020B0604020202020204" pitchFamily="34" charset="0"/>
              </a:rPr>
              <a:t>n</a:t>
            </a:r>
            <a:r>
              <a:rPr lang="en-US" sz="1000" b="1" dirty="0" smtClean="0">
                <a:solidFill>
                  <a:srgbClr val="005293"/>
                </a:solidFill>
                <a:latin typeface="Arial" panose="020B0604020202020204" pitchFamily="34" charset="0"/>
                <a:cs typeface="Arial" panose="020B0604020202020204" pitchFamily="34" charset="0"/>
              </a:rPr>
              <a:t>umber- please select (if not, configure</a:t>
            </a:r>
          </a:p>
          <a:p>
            <a:r>
              <a:rPr lang="en-US" sz="1000" b="1" dirty="0">
                <a:solidFill>
                  <a:srgbClr val="005293"/>
                </a:solidFill>
                <a:latin typeface="Arial" panose="020B0604020202020204" pitchFamily="34" charset="0"/>
                <a:cs typeface="Arial" panose="020B0604020202020204" pitchFamily="34" charset="0"/>
              </a:rPr>
              <a:t>b</a:t>
            </a:r>
            <a:r>
              <a:rPr lang="en-US" sz="1000" b="1" dirty="0" smtClean="0">
                <a:solidFill>
                  <a:srgbClr val="005293"/>
                </a:solidFill>
                <a:latin typeface="Arial" panose="020B0604020202020204" pitchFamily="34" charset="0"/>
                <a:cs typeface="Arial" panose="020B0604020202020204" pitchFamily="34" charset="0"/>
              </a:rPr>
              <a:t>elow)</a:t>
            </a:r>
            <a:endParaRPr lang="en-US" sz="1000" b="1" dirty="0">
              <a:solidFill>
                <a:srgbClr val="005293"/>
              </a:solidFill>
              <a:latin typeface="Arial" panose="020B0604020202020204" pitchFamily="34" charset="0"/>
              <a:cs typeface="Arial" panose="020B0604020202020204" pitchFamily="34" charset="0"/>
            </a:endParaRPr>
          </a:p>
        </p:txBody>
      </p:sp>
      <p:sp>
        <p:nvSpPr>
          <p:cNvPr id="15" name="TextBox 14"/>
          <p:cNvSpPr txBox="1"/>
          <p:nvPr/>
        </p:nvSpPr>
        <p:spPr>
          <a:xfrm>
            <a:off x="810594" y="3505200"/>
            <a:ext cx="702917" cy="184666"/>
          </a:xfrm>
          <a:prstGeom prst="rect">
            <a:avLst/>
          </a:prstGeom>
          <a:solidFill>
            <a:schemeClr val="accent1">
              <a:lumMod val="20000"/>
              <a:lumOff val="80000"/>
            </a:schemeClr>
          </a:solidFill>
        </p:spPr>
        <p:txBody>
          <a:bodyPr wrap="square" rtlCol="0">
            <a:spAutoFit/>
          </a:bodyPr>
          <a:lstStyle/>
          <a:p>
            <a:endParaRPr lang="en-US" dirty="0"/>
          </a:p>
        </p:txBody>
      </p:sp>
      <p:pic>
        <p:nvPicPr>
          <p:cNvPr id="22" name="slide 2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130800" y="5871865"/>
            <a:ext cx="609600" cy="609600"/>
          </a:xfrm>
          <a:prstGeom prst="rect">
            <a:avLst/>
          </a:prstGeom>
        </p:spPr>
      </p:pic>
    </p:spTree>
    <p:extLst>
      <p:ext uri="{BB962C8B-B14F-4D97-AF65-F5344CB8AC3E}">
        <p14:creationId xmlns:p14="http://schemas.microsoft.com/office/powerpoint/2010/main" val="39825545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77" fill="hold"/>
                                        <p:tgtEl>
                                          <p:spTgt spid="22"/>
                                        </p:tgtEl>
                                      </p:cBhvr>
                                    </p:cmd>
                                  </p:childTnLst>
                                </p:cTn>
                              </p:par>
                            </p:childTnLst>
                          </p:cTn>
                        </p:par>
                      </p:childTnLst>
                    </p:cTn>
                  </p:par>
                </p:childTnLst>
              </p:cTn>
              <p:nextCondLst>
                <p:cond evt="onClick" delay="0">
                  <p:tgtEl>
                    <p:spTgt spid="22"/>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736" y="762000"/>
            <a:ext cx="166687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31812" y="1295400"/>
            <a:ext cx="3962400" cy="461665"/>
          </a:xfrm>
          <a:prstGeom prst="rect">
            <a:avLst/>
          </a:prstGeom>
          <a:noFill/>
        </p:spPr>
        <p:txBody>
          <a:bodyPr wrap="square" rtlCol="0">
            <a:spAutoFit/>
          </a:bodyPr>
          <a:lstStyle/>
          <a:p>
            <a:r>
              <a:rPr lang="en-US" sz="1200" dirty="0" smtClean="0"/>
              <a:t>1. If there is an error in the build, it will appear in the “Messages” tab.</a:t>
            </a:r>
            <a:endParaRPr lang="en-US" sz="1200" dirty="0"/>
          </a:p>
        </p:txBody>
      </p:sp>
      <p:pic>
        <p:nvPicPr>
          <p:cNvPr id="8" name="Picture 10"/>
          <p:cNvPicPr>
            <a:picLocks noChangeAspect="1" noChangeArrowheads="1"/>
          </p:cNvPicPr>
          <p:nvPr/>
        </p:nvPicPr>
        <p:blipFill rotWithShape="1">
          <a:blip r:embed="rId6">
            <a:extLst>
              <a:ext uri="{28A0092B-C50C-407E-A947-70E740481C1C}">
                <a14:useLocalDpi xmlns:a14="http://schemas.microsoft.com/office/drawing/2010/main" val="0"/>
              </a:ext>
            </a:extLst>
          </a:blip>
          <a:srcRect l="3788" t="24575"/>
          <a:stretch/>
        </p:blipFill>
        <p:spPr bwMode="auto">
          <a:xfrm>
            <a:off x="871182" y="3862315"/>
            <a:ext cx="3418242" cy="2356421"/>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760412" y="3048000"/>
            <a:ext cx="4648200" cy="646331"/>
          </a:xfrm>
          <a:prstGeom prst="rect">
            <a:avLst/>
          </a:prstGeom>
          <a:noFill/>
        </p:spPr>
        <p:txBody>
          <a:bodyPr wrap="square" rtlCol="0">
            <a:spAutoFit/>
          </a:bodyPr>
          <a:lstStyle/>
          <a:p>
            <a:r>
              <a:rPr lang="en-US" sz="1200" dirty="0" smtClean="0"/>
              <a:t>2. When the “Error” tab is expanded, the Error Message will appear at the bottom of the tab. These errors will need to be corrected to complete the design area.</a:t>
            </a:r>
            <a:endParaRPr lang="en-US" sz="1200" dirty="0"/>
          </a:p>
        </p:txBody>
      </p:sp>
      <p:pic>
        <p:nvPicPr>
          <p:cNvPr id="1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412" y="1938053"/>
            <a:ext cx="2238375"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737350" y="1532608"/>
            <a:ext cx="3276600" cy="369332"/>
          </a:xfrm>
          <a:prstGeom prst="rect">
            <a:avLst/>
          </a:prstGeom>
          <a:noFill/>
          <a:ln w="19050">
            <a:solidFill>
              <a:srgbClr val="FF0000"/>
            </a:solidFill>
          </a:ln>
        </p:spPr>
        <p:txBody>
          <a:bodyPr wrap="square" rtlCol="0">
            <a:spAutoFit/>
          </a:bodyPr>
          <a:lstStyle/>
          <a:p>
            <a:r>
              <a:rPr lang="en-US" sz="1200" b="1" dirty="0" smtClean="0"/>
              <a:t>Note: </a:t>
            </a:r>
            <a:r>
              <a:rPr lang="en-US" sz="1200" dirty="0" smtClean="0"/>
              <a:t>See </a:t>
            </a:r>
            <a:r>
              <a:rPr lang="en-US" sz="1200" u="sng" dirty="0" smtClean="0">
                <a:solidFill>
                  <a:srgbClr val="0070C0"/>
                </a:solidFill>
              </a:rPr>
              <a:t>page 30 </a:t>
            </a:r>
            <a:r>
              <a:rPr lang="en-US" sz="1200" dirty="0" smtClean="0"/>
              <a:t>for possible messages</a:t>
            </a:r>
            <a:r>
              <a:rPr lang="en-US" dirty="0" smtClean="0"/>
              <a:t>.</a:t>
            </a:r>
            <a:endParaRPr lang="en-US" dirty="0"/>
          </a:p>
        </p:txBody>
      </p:sp>
      <p:pic>
        <p:nvPicPr>
          <p:cNvPr id="11" name="slide 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561012" y="5791200"/>
            <a:ext cx="609600" cy="609600"/>
          </a:xfrm>
          <a:prstGeom prst="rect">
            <a:avLst/>
          </a:prstGeom>
        </p:spPr>
      </p:pic>
    </p:spTree>
    <p:extLst>
      <p:ext uri="{BB962C8B-B14F-4D97-AF65-F5344CB8AC3E}">
        <p14:creationId xmlns:p14="http://schemas.microsoft.com/office/powerpoint/2010/main" val="335785767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58"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3212" y="1143000"/>
            <a:ext cx="11658600" cy="5386090"/>
          </a:xfrm>
          <a:prstGeom prst="rect">
            <a:avLst/>
          </a:prstGeom>
          <a:ln w="28575">
            <a:solidFill>
              <a:schemeClr val="tx2">
                <a:lumMod val="60000"/>
                <a:lumOff val="40000"/>
              </a:schemeClr>
            </a:solidFill>
          </a:ln>
        </p:spPr>
        <p:txBody>
          <a:bodyPr wrap="square">
            <a:spAutoFit/>
          </a:bodyPr>
          <a:lstStyle/>
          <a:p>
            <a:r>
              <a:rPr lang="en-US" sz="1400" b="1" u="sng" dirty="0">
                <a:latin typeface="+mj-lt"/>
                <a:ea typeface="Calibri"/>
              </a:rPr>
              <a:t>Error Messages</a:t>
            </a:r>
            <a:endParaRPr lang="en-US" sz="1400" dirty="0">
              <a:latin typeface="+mj-lt"/>
              <a:ea typeface="Calibri"/>
            </a:endParaRPr>
          </a:p>
          <a:p>
            <a:r>
              <a:rPr lang="en-US" sz="1200" dirty="0">
                <a:latin typeface="+mj-lt"/>
                <a:ea typeface="Calibri"/>
              </a:rPr>
              <a:t>       </a:t>
            </a:r>
            <a:r>
              <a:rPr lang="en-US" sz="1200" dirty="0" smtClean="0">
                <a:latin typeface="+mj-lt"/>
                <a:ea typeface="Calibri"/>
              </a:rPr>
              <a:t>Message: "Build </a:t>
            </a:r>
            <a:r>
              <a:rPr lang="en-US" sz="1200" dirty="0">
                <a:latin typeface="+mj-lt"/>
                <a:ea typeface="Calibri"/>
              </a:rPr>
              <a:t>has an </a:t>
            </a:r>
            <a:r>
              <a:rPr lang="en-US" sz="1200" dirty="0" smtClean="0">
                <a:latin typeface="+mj-lt"/>
                <a:ea typeface="Calibri"/>
              </a:rPr>
              <a:t>error“- This </a:t>
            </a:r>
            <a:r>
              <a:rPr lang="en-US" sz="1200" dirty="0">
                <a:latin typeface="+mj-lt"/>
                <a:ea typeface="Calibri"/>
              </a:rPr>
              <a:t>build is incorrectly put together. It cannot be assembled as specified. Please correct this </a:t>
            </a:r>
            <a:r>
              <a:rPr lang="en-US" sz="1200" dirty="0" smtClean="0">
                <a:latin typeface="+mj-lt"/>
                <a:ea typeface="Calibri"/>
              </a:rPr>
              <a:t>configuration</a:t>
            </a:r>
            <a:endParaRPr lang="en-US" sz="1600" dirty="0">
              <a:latin typeface="+mj-lt"/>
              <a:ea typeface="Calibri"/>
            </a:endParaRPr>
          </a:p>
          <a:p>
            <a:r>
              <a:rPr lang="en-US" sz="1200" dirty="0">
                <a:latin typeface="+mj-lt"/>
                <a:ea typeface="Calibri"/>
              </a:rPr>
              <a:t>       </a:t>
            </a:r>
            <a:r>
              <a:rPr lang="en-US" sz="1200" dirty="0" smtClean="0">
                <a:latin typeface="+mj-lt"/>
                <a:ea typeface="Calibri"/>
              </a:rPr>
              <a:t>Message: "Exceeded </a:t>
            </a:r>
            <a:r>
              <a:rPr lang="en-US" sz="1200" dirty="0">
                <a:latin typeface="+mj-lt"/>
                <a:ea typeface="Calibri"/>
              </a:rPr>
              <a:t>build length limit" </a:t>
            </a:r>
            <a:r>
              <a:rPr lang="en-US" sz="1200" b="1" dirty="0">
                <a:latin typeface="+mj-lt"/>
                <a:ea typeface="Calibri"/>
              </a:rPr>
              <a:t>-</a:t>
            </a:r>
            <a:r>
              <a:rPr lang="en-US" sz="1200" dirty="0" smtClean="0">
                <a:latin typeface="+mj-lt"/>
                <a:ea typeface="Calibri"/>
              </a:rPr>
              <a:t>You </a:t>
            </a:r>
            <a:r>
              <a:rPr lang="en-US" sz="1200" dirty="0">
                <a:latin typeface="+mj-lt"/>
                <a:ea typeface="Calibri"/>
              </a:rPr>
              <a:t>have exceeded the maximum cable length for selected </a:t>
            </a:r>
            <a:r>
              <a:rPr lang="en-US" sz="1200" dirty="0" smtClean="0">
                <a:latin typeface="+mj-lt"/>
                <a:ea typeface="Calibri"/>
              </a:rPr>
              <a:t>cable</a:t>
            </a:r>
            <a:endParaRPr lang="en-US" sz="1600" dirty="0">
              <a:latin typeface="+mj-lt"/>
              <a:ea typeface="Calibri"/>
            </a:endParaRPr>
          </a:p>
          <a:p>
            <a:r>
              <a:rPr lang="en-US" sz="1200" dirty="0">
                <a:latin typeface="+mj-lt"/>
                <a:ea typeface="Calibri"/>
              </a:rPr>
              <a:t>       </a:t>
            </a:r>
            <a:r>
              <a:rPr lang="en-US" sz="1200" dirty="0" smtClean="0">
                <a:latin typeface="+mj-lt"/>
                <a:ea typeface="Calibri"/>
              </a:rPr>
              <a:t>Message: "Exceeded </a:t>
            </a:r>
            <a:r>
              <a:rPr lang="en-US" sz="1200" dirty="0">
                <a:latin typeface="+mj-lt"/>
                <a:ea typeface="Calibri"/>
              </a:rPr>
              <a:t>build fiber </a:t>
            </a:r>
            <a:r>
              <a:rPr lang="en-US" sz="1200" dirty="0" smtClean="0">
                <a:latin typeface="+mj-lt"/>
                <a:ea typeface="Calibri"/>
              </a:rPr>
              <a:t>count“- Number </a:t>
            </a:r>
            <a:r>
              <a:rPr lang="en-US" sz="1200" dirty="0">
                <a:latin typeface="+mj-lt"/>
                <a:ea typeface="Calibri"/>
              </a:rPr>
              <a:t>of assigned </a:t>
            </a:r>
            <a:r>
              <a:rPr lang="en-US" sz="1200" u="sng" dirty="0">
                <a:latin typeface="+mj-lt"/>
                <a:ea typeface="Calibri"/>
              </a:rPr>
              <a:t>tether</a:t>
            </a:r>
            <a:r>
              <a:rPr lang="en-US" sz="1200" dirty="0">
                <a:latin typeface="+mj-lt"/>
                <a:ea typeface="Calibri"/>
              </a:rPr>
              <a:t> fibers exceeds Cable fiber </a:t>
            </a:r>
            <a:r>
              <a:rPr lang="en-US" sz="1200" dirty="0" smtClean="0">
                <a:latin typeface="+mj-lt"/>
                <a:ea typeface="Calibri"/>
              </a:rPr>
              <a:t>count</a:t>
            </a:r>
            <a:endParaRPr lang="en-US" sz="1600" dirty="0">
              <a:latin typeface="+mj-lt"/>
              <a:ea typeface="Calibri"/>
            </a:endParaRPr>
          </a:p>
          <a:p>
            <a:r>
              <a:rPr lang="en-US" sz="1200" dirty="0">
                <a:latin typeface="+mj-lt"/>
                <a:ea typeface="Calibri"/>
              </a:rPr>
              <a:t>       </a:t>
            </a:r>
            <a:r>
              <a:rPr lang="en-US" sz="1200" dirty="0" smtClean="0">
                <a:latin typeface="+mj-lt"/>
                <a:ea typeface="Calibri"/>
              </a:rPr>
              <a:t>Message: "Exceeded </a:t>
            </a:r>
            <a:r>
              <a:rPr lang="en-US" sz="1200" dirty="0">
                <a:latin typeface="+mj-lt"/>
                <a:ea typeface="Calibri"/>
              </a:rPr>
              <a:t>Cabinet fiber capacity" </a:t>
            </a:r>
            <a:r>
              <a:rPr lang="en-US" sz="1200" dirty="0" smtClean="0">
                <a:latin typeface="+mj-lt"/>
                <a:ea typeface="Calibri"/>
              </a:rPr>
              <a:t>- Number </a:t>
            </a:r>
            <a:r>
              <a:rPr lang="en-US" sz="1200" dirty="0">
                <a:latin typeface="+mj-lt"/>
                <a:ea typeface="Calibri"/>
              </a:rPr>
              <a:t>of assigned </a:t>
            </a:r>
            <a:r>
              <a:rPr lang="en-US" sz="1200" u="sng" dirty="0">
                <a:latin typeface="+mj-lt"/>
                <a:ea typeface="Calibri"/>
              </a:rPr>
              <a:t>tether</a:t>
            </a:r>
            <a:r>
              <a:rPr lang="en-US" sz="1200" dirty="0">
                <a:latin typeface="+mj-lt"/>
                <a:ea typeface="Calibri"/>
              </a:rPr>
              <a:t> fibers exceeds Cabinet Port </a:t>
            </a:r>
            <a:r>
              <a:rPr lang="en-US" sz="1200" dirty="0" smtClean="0">
                <a:latin typeface="+mj-lt"/>
                <a:ea typeface="Calibri"/>
              </a:rPr>
              <a:t>count</a:t>
            </a:r>
            <a:endParaRPr lang="en-US" sz="1600" dirty="0">
              <a:latin typeface="+mj-lt"/>
              <a:ea typeface="Calibri"/>
            </a:endParaRPr>
          </a:p>
          <a:p>
            <a:r>
              <a:rPr lang="en-US" sz="1200" dirty="0">
                <a:latin typeface="+mj-lt"/>
                <a:ea typeface="Calibri"/>
              </a:rPr>
              <a:t>       </a:t>
            </a:r>
            <a:r>
              <a:rPr lang="en-US" sz="1200" dirty="0" smtClean="0">
                <a:latin typeface="+mj-lt"/>
                <a:ea typeface="Calibri"/>
              </a:rPr>
              <a:t>Message: “CO </a:t>
            </a:r>
            <a:r>
              <a:rPr lang="en-US" sz="1200" dirty="0">
                <a:latin typeface="+mj-lt"/>
                <a:ea typeface="Calibri"/>
              </a:rPr>
              <a:t>Slack less than </a:t>
            </a:r>
            <a:r>
              <a:rPr lang="en-US" sz="1200" dirty="0" smtClean="0">
                <a:latin typeface="+mj-lt"/>
                <a:ea typeface="Calibri"/>
              </a:rPr>
              <a:t>minimum“ - Central </a:t>
            </a:r>
            <a:r>
              <a:rPr lang="en-US" sz="1200" dirty="0">
                <a:latin typeface="+mj-lt"/>
                <a:ea typeface="Calibri"/>
              </a:rPr>
              <a:t>Office Slack less than minimum for installation </a:t>
            </a:r>
            <a:r>
              <a:rPr lang="en-US" sz="1200" dirty="0" smtClean="0">
                <a:latin typeface="+mj-lt"/>
                <a:ea typeface="Calibri"/>
              </a:rPr>
              <a:t>type</a:t>
            </a:r>
            <a:endParaRPr lang="en-US" sz="1600" dirty="0">
              <a:latin typeface="+mj-lt"/>
              <a:ea typeface="Calibri"/>
            </a:endParaRPr>
          </a:p>
          <a:p>
            <a:r>
              <a:rPr lang="en-US" sz="1200" dirty="0">
                <a:latin typeface="+mj-lt"/>
                <a:ea typeface="Calibri"/>
              </a:rPr>
              <a:t>       </a:t>
            </a:r>
            <a:r>
              <a:rPr lang="en-US" sz="1200" dirty="0" smtClean="0">
                <a:latin typeface="+mj-lt"/>
                <a:ea typeface="Calibri"/>
              </a:rPr>
              <a:t>Message: "Field </a:t>
            </a:r>
            <a:r>
              <a:rPr lang="en-US" sz="1200" dirty="0">
                <a:latin typeface="+mj-lt"/>
                <a:ea typeface="Calibri"/>
              </a:rPr>
              <a:t>Slack less than minimum" </a:t>
            </a:r>
            <a:r>
              <a:rPr lang="en-US" sz="1200" dirty="0" smtClean="0">
                <a:latin typeface="+mj-lt"/>
                <a:ea typeface="Calibri"/>
              </a:rPr>
              <a:t>- Field </a:t>
            </a:r>
            <a:r>
              <a:rPr lang="en-US" sz="1200" dirty="0">
                <a:latin typeface="+mj-lt"/>
                <a:ea typeface="Calibri"/>
              </a:rPr>
              <a:t>Slack less than minimum for installation </a:t>
            </a:r>
            <a:r>
              <a:rPr lang="en-US" sz="1200" dirty="0" smtClean="0">
                <a:latin typeface="+mj-lt"/>
                <a:ea typeface="Calibri"/>
              </a:rPr>
              <a:t>type</a:t>
            </a:r>
            <a:endParaRPr lang="en-US" sz="1600" dirty="0">
              <a:latin typeface="+mj-lt"/>
              <a:ea typeface="Calibri"/>
            </a:endParaRPr>
          </a:p>
          <a:p>
            <a:r>
              <a:rPr lang="en-US" sz="1200" dirty="0">
                <a:latin typeface="+mj-lt"/>
                <a:ea typeface="Calibri"/>
              </a:rPr>
              <a:t>     </a:t>
            </a:r>
            <a:r>
              <a:rPr lang="en-US" sz="1200" dirty="0" smtClean="0">
                <a:latin typeface="+mj-lt"/>
                <a:ea typeface="Calibri"/>
              </a:rPr>
              <a:t>  Message: "Tap </a:t>
            </a:r>
            <a:r>
              <a:rPr lang="en-US" sz="1200" dirty="0">
                <a:latin typeface="+mj-lt"/>
                <a:ea typeface="Calibri"/>
              </a:rPr>
              <a:t>accesses too many subunits" </a:t>
            </a:r>
            <a:r>
              <a:rPr lang="en-US" sz="1200" dirty="0" smtClean="0">
                <a:latin typeface="+mj-lt"/>
                <a:ea typeface="Calibri"/>
              </a:rPr>
              <a:t>- too </a:t>
            </a:r>
            <a:r>
              <a:rPr lang="en-US" sz="1200" dirty="0">
                <a:latin typeface="+mj-lt"/>
                <a:ea typeface="Calibri"/>
              </a:rPr>
              <a:t>many subunits accessed for this tap </a:t>
            </a:r>
            <a:r>
              <a:rPr lang="en-US" sz="1200" dirty="0" smtClean="0">
                <a:latin typeface="+mj-lt"/>
                <a:ea typeface="Calibri"/>
              </a:rPr>
              <a:t>type</a:t>
            </a:r>
            <a:endParaRPr lang="en-US" sz="1600" dirty="0">
              <a:latin typeface="+mj-lt"/>
              <a:ea typeface="Calibri"/>
            </a:endParaRPr>
          </a:p>
          <a:p>
            <a:r>
              <a:rPr lang="en-US" sz="1200" dirty="0">
                <a:latin typeface="+mj-lt"/>
                <a:ea typeface="Calibri"/>
              </a:rPr>
              <a:t>   </a:t>
            </a:r>
            <a:r>
              <a:rPr lang="en-US" sz="1200" dirty="0" smtClean="0">
                <a:latin typeface="+mj-lt"/>
                <a:ea typeface="Calibri"/>
              </a:rPr>
              <a:t>    Message: "Location </a:t>
            </a:r>
            <a:r>
              <a:rPr lang="en-US" sz="1200" dirty="0">
                <a:latin typeface="+mj-lt"/>
                <a:ea typeface="Calibri"/>
              </a:rPr>
              <a:t>ID must be unique" </a:t>
            </a:r>
            <a:r>
              <a:rPr lang="en-US" sz="1200" dirty="0" smtClean="0">
                <a:latin typeface="+mj-lt"/>
                <a:ea typeface="Calibri"/>
              </a:rPr>
              <a:t>- Location </a:t>
            </a:r>
            <a:r>
              <a:rPr lang="en-US" sz="1200" dirty="0">
                <a:latin typeface="+mj-lt"/>
                <a:ea typeface="Calibri"/>
              </a:rPr>
              <a:t>ID not unique within this </a:t>
            </a:r>
            <a:r>
              <a:rPr lang="en-US" sz="1200" dirty="0" smtClean="0">
                <a:latin typeface="+mj-lt"/>
                <a:ea typeface="Calibri"/>
              </a:rPr>
              <a:t>build</a:t>
            </a:r>
            <a:endParaRPr lang="en-US" sz="1600" dirty="0">
              <a:latin typeface="+mj-lt"/>
              <a:ea typeface="Calibri"/>
            </a:endParaRPr>
          </a:p>
          <a:p>
            <a:r>
              <a:rPr lang="en-US" sz="1200" dirty="0">
                <a:latin typeface="+mj-lt"/>
                <a:ea typeface="Calibri"/>
              </a:rPr>
              <a:t>  </a:t>
            </a:r>
            <a:r>
              <a:rPr lang="en-US" sz="1200" dirty="0" smtClean="0">
                <a:latin typeface="+mj-lt"/>
                <a:ea typeface="Calibri"/>
              </a:rPr>
              <a:t>   </a:t>
            </a:r>
            <a:r>
              <a:rPr lang="en-US" sz="1200" dirty="0">
                <a:latin typeface="+mj-lt"/>
                <a:ea typeface="Calibri"/>
              </a:rPr>
              <a:t>  </a:t>
            </a:r>
            <a:r>
              <a:rPr lang="en-US" sz="1200" dirty="0" smtClean="0">
                <a:latin typeface="+mj-lt"/>
                <a:ea typeface="Calibri"/>
              </a:rPr>
              <a:t>Message: "Do </a:t>
            </a:r>
            <a:r>
              <a:rPr lang="en-US" sz="1200" dirty="0">
                <a:latin typeface="+mj-lt"/>
                <a:ea typeface="Calibri"/>
              </a:rPr>
              <a:t>not enter a Span on the last location" </a:t>
            </a:r>
            <a:r>
              <a:rPr lang="en-US" sz="1200" dirty="0" smtClean="0">
                <a:latin typeface="+mj-lt"/>
                <a:ea typeface="Calibri"/>
              </a:rPr>
              <a:t>- Span </a:t>
            </a:r>
            <a:r>
              <a:rPr lang="en-US" sz="1200" dirty="0">
                <a:latin typeface="+mj-lt"/>
                <a:ea typeface="Calibri"/>
              </a:rPr>
              <a:t>on last location is </a:t>
            </a:r>
            <a:r>
              <a:rPr lang="en-US" sz="1200" dirty="0" smtClean="0">
                <a:latin typeface="+mj-lt"/>
                <a:ea typeface="Calibri"/>
              </a:rPr>
              <a:t>illogical</a:t>
            </a:r>
            <a:endParaRPr lang="en-US" sz="1600" dirty="0">
              <a:latin typeface="+mj-lt"/>
              <a:ea typeface="Calibri"/>
            </a:endParaRPr>
          </a:p>
          <a:p>
            <a:pPr marL="177800"/>
            <a:r>
              <a:rPr lang="en-US" sz="1200" dirty="0">
                <a:latin typeface="+mj-lt"/>
                <a:ea typeface="Calibri"/>
              </a:rPr>
              <a:t>   </a:t>
            </a:r>
            <a:r>
              <a:rPr lang="en-US" sz="1200" dirty="0" smtClean="0">
                <a:latin typeface="+mj-lt"/>
                <a:ea typeface="Calibri"/>
              </a:rPr>
              <a:t>Message: "Build </a:t>
            </a:r>
            <a:r>
              <a:rPr lang="en-US" sz="1200" dirty="0">
                <a:latin typeface="+mj-lt"/>
                <a:ea typeface="Calibri"/>
              </a:rPr>
              <a:t>has </a:t>
            </a:r>
            <a:r>
              <a:rPr lang="en-US" sz="1200" u="sng" dirty="0" err="1">
                <a:latin typeface="+mj-lt"/>
                <a:ea typeface="Calibri"/>
              </a:rPr>
              <a:t>unspliced</a:t>
            </a:r>
            <a:r>
              <a:rPr lang="en-US" sz="1200" dirty="0">
                <a:latin typeface="+mj-lt"/>
                <a:ea typeface="Calibri"/>
              </a:rPr>
              <a:t> </a:t>
            </a:r>
            <a:r>
              <a:rPr lang="en-US" sz="1200" u="sng" dirty="0">
                <a:latin typeface="+mj-lt"/>
                <a:ea typeface="Calibri"/>
              </a:rPr>
              <a:t>tether</a:t>
            </a:r>
            <a:r>
              <a:rPr lang="en-US" sz="1200" dirty="0">
                <a:latin typeface="+mj-lt"/>
                <a:ea typeface="Calibri"/>
              </a:rPr>
              <a:t> fibers" </a:t>
            </a:r>
            <a:r>
              <a:rPr lang="en-US" sz="1200" dirty="0" smtClean="0">
                <a:latin typeface="+mj-lt"/>
                <a:ea typeface="Calibri"/>
              </a:rPr>
              <a:t>- Build </a:t>
            </a:r>
            <a:r>
              <a:rPr lang="en-US" sz="1200" dirty="0">
                <a:latin typeface="+mj-lt"/>
                <a:ea typeface="Calibri"/>
              </a:rPr>
              <a:t>has </a:t>
            </a:r>
            <a:r>
              <a:rPr lang="en-US" sz="1200" u="sng" dirty="0" err="1">
                <a:latin typeface="+mj-lt"/>
                <a:ea typeface="Calibri"/>
              </a:rPr>
              <a:t>unspliced</a:t>
            </a:r>
            <a:r>
              <a:rPr lang="en-US" sz="1200" dirty="0">
                <a:latin typeface="+mj-lt"/>
                <a:ea typeface="Calibri"/>
              </a:rPr>
              <a:t> </a:t>
            </a:r>
            <a:r>
              <a:rPr lang="en-US" sz="1200" u="sng" dirty="0">
                <a:latin typeface="+mj-lt"/>
                <a:ea typeface="Calibri"/>
              </a:rPr>
              <a:t>tether</a:t>
            </a:r>
            <a:r>
              <a:rPr lang="en-US" sz="1200" dirty="0">
                <a:latin typeface="+mj-lt"/>
                <a:ea typeface="Calibri"/>
              </a:rPr>
              <a:t> </a:t>
            </a:r>
            <a:r>
              <a:rPr lang="en-US" sz="1200" dirty="0" smtClean="0">
                <a:latin typeface="+mj-lt"/>
                <a:ea typeface="Calibri"/>
              </a:rPr>
              <a:t>fibers</a:t>
            </a:r>
            <a:endParaRPr lang="en-US" sz="1600" dirty="0">
              <a:latin typeface="+mj-lt"/>
              <a:ea typeface="Calibri"/>
            </a:endParaRPr>
          </a:p>
          <a:p>
            <a:pPr indent="109538"/>
            <a:r>
              <a:rPr lang="en-US" sz="1200" dirty="0">
                <a:latin typeface="+mj-lt"/>
                <a:ea typeface="Calibri"/>
              </a:rPr>
              <a:t>    </a:t>
            </a:r>
            <a:r>
              <a:rPr lang="en-US" sz="1200" dirty="0" smtClean="0">
                <a:latin typeface="+mj-lt"/>
                <a:ea typeface="Calibri"/>
              </a:rPr>
              <a:t>Message: "Cannot </a:t>
            </a:r>
            <a:r>
              <a:rPr lang="en-US" sz="1200" dirty="0">
                <a:latin typeface="+mj-lt"/>
                <a:ea typeface="Calibri"/>
              </a:rPr>
              <a:t>plan Cabinet, unplanned builds" </a:t>
            </a:r>
            <a:r>
              <a:rPr lang="en-US" sz="1200" b="1" dirty="0" smtClean="0">
                <a:latin typeface="+mj-lt"/>
                <a:ea typeface="Calibri"/>
              </a:rPr>
              <a:t>- </a:t>
            </a:r>
            <a:r>
              <a:rPr lang="en-US" sz="1200" dirty="0" smtClean="0">
                <a:latin typeface="+mj-lt"/>
                <a:ea typeface="Calibri"/>
              </a:rPr>
              <a:t>Cannot </a:t>
            </a:r>
            <a:r>
              <a:rPr lang="en-US" sz="1200" dirty="0">
                <a:latin typeface="+mj-lt"/>
                <a:ea typeface="Calibri"/>
              </a:rPr>
              <a:t>plan Cabinet with Builds with </a:t>
            </a:r>
            <a:r>
              <a:rPr lang="en-US" sz="1200" u="sng" dirty="0" err="1">
                <a:latin typeface="+mj-lt"/>
                <a:ea typeface="Calibri"/>
              </a:rPr>
              <a:t>unspliced</a:t>
            </a:r>
            <a:r>
              <a:rPr lang="en-US" sz="1200" dirty="0">
                <a:latin typeface="+mj-lt"/>
                <a:ea typeface="Calibri"/>
              </a:rPr>
              <a:t> </a:t>
            </a:r>
            <a:r>
              <a:rPr lang="en-US" sz="1200" u="sng" dirty="0">
                <a:latin typeface="+mj-lt"/>
                <a:ea typeface="Calibri"/>
              </a:rPr>
              <a:t>tether</a:t>
            </a:r>
            <a:r>
              <a:rPr lang="en-US" sz="1200" dirty="0">
                <a:latin typeface="+mj-lt"/>
                <a:ea typeface="Calibri"/>
              </a:rPr>
              <a:t> </a:t>
            </a:r>
            <a:r>
              <a:rPr lang="en-US" sz="1200" dirty="0" smtClean="0">
                <a:latin typeface="+mj-lt"/>
                <a:ea typeface="Calibri"/>
              </a:rPr>
              <a:t>fibers</a:t>
            </a:r>
            <a:endParaRPr lang="en-US" sz="1600" dirty="0" smtClean="0">
              <a:latin typeface="+mj-lt"/>
              <a:ea typeface="Calibri"/>
            </a:endParaRPr>
          </a:p>
          <a:p>
            <a:pPr indent="109538"/>
            <a:r>
              <a:rPr lang="en-US" sz="1600" dirty="0">
                <a:latin typeface="+mj-lt"/>
                <a:ea typeface="Calibri"/>
              </a:rPr>
              <a:t> </a:t>
            </a:r>
            <a:r>
              <a:rPr lang="en-US" sz="1600" dirty="0" smtClean="0">
                <a:latin typeface="+mj-lt"/>
                <a:ea typeface="Calibri"/>
              </a:rPr>
              <a:t>  </a:t>
            </a:r>
            <a:r>
              <a:rPr lang="en-US" sz="1200" dirty="0" smtClean="0">
                <a:latin typeface="+mj-lt"/>
                <a:ea typeface="Calibri"/>
              </a:rPr>
              <a:t>Message: "Build </a:t>
            </a:r>
            <a:r>
              <a:rPr lang="en-US" sz="1200" dirty="0">
                <a:latin typeface="+mj-lt"/>
                <a:ea typeface="Calibri"/>
              </a:rPr>
              <a:t>has no </a:t>
            </a:r>
            <a:r>
              <a:rPr lang="en-US" sz="1200" u="sng" dirty="0">
                <a:latin typeface="+mj-lt"/>
                <a:ea typeface="Calibri"/>
              </a:rPr>
              <a:t>tethers</a:t>
            </a:r>
            <a:r>
              <a:rPr lang="en-US" sz="1200" dirty="0">
                <a:latin typeface="+mj-lt"/>
                <a:ea typeface="Calibri"/>
              </a:rPr>
              <a:t>.  At least 1 </a:t>
            </a:r>
            <a:r>
              <a:rPr lang="en-US" sz="1200" u="sng" dirty="0">
                <a:latin typeface="+mj-lt"/>
                <a:ea typeface="Calibri"/>
              </a:rPr>
              <a:t>tether</a:t>
            </a:r>
            <a:r>
              <a:rPr lang="en-US" sz="1200" dirty="0">
                <a:latin typeface="+mj-lt"/>
                <a:ea typeface="Calibri"/>
              </a:rPr>
              <a:t> is required." </a:t>
            </a:r>
            <a:r>
              <a:rPr lang="en-US" sz="1600" dirty="0" smtClean="0">
                <a:latin typeface="+mj-lt"/>
                <a:ea typeface="Calibri"/>
              </a:rPr>
              <a:t>- </a:t>
            </a:r>
            <a:r>
              <a:rPr lang="en-US" sz="1200" dirty="0" smtClean="0">
                <a:latin typeface="+mj-lt"/>
                <a:ea typeface="Calibri"/>
              </a:rPr>
              <a:t>Build </a:t>
            </a:r>
            <a:r>
              <a:rPr lang="en-US" sz="1200" dirty="0">
                <a:latin typeface="+mj-lt"/>
                <a:ea typeface="Calibri"/>
              </a:rPr>
              <a:t>has no </a:t>
            </a:r>
            <a:r>
              <a:rPr lang="en-US" sz="1200" u="sng" dirty="0">
                <a:latin typeface="+mj-lt"/>
                <a:ea typeface="Calibri"/>
              </a:rPr>
              <a:t>tethers</a:t>
            </a:r>
            <a:r>
              <a:rPr lang="en-US" sz="1200" dirty="0">
                <a:latin typeface="+mj-lt"/>
                <a:ea typeface="Calibri"/>
              </a:rPr>
              <a:t>.  At least 1 </a:t>
            </a:r>
            <a:r>
              <a:rPr lang="en-US" sz="1200" u="sng" dirty="0">
                <a:latin typeface="+mj-lt"/>
                <a:ea typeface="Calibri"/>
              </a:rPr>
              <a:t>tether</a:t>
            </a:r>
            <a:r>
              <a:rPr lang="en-US" sz="1200" dirty="0">
                <a:latin typeface="+mj-lt"/>
                <a:ea typeface="Calibri"/>
              </a:rPr>
              <a:t> is required</a:t>
            </a:r>
            <a:r>
              <a:rPr lang="en-US" sz="1200" dirty="0" smtClean="0">
                <a:latin typeface="+mj-lt"/>
                <a:ea typeface="Calibri"/>
              </a:rPr>
              <a:t>.</a:t>
            </a:r>
            <a:endParaRPr lang="en-US" sz="1600" dirty="0">
              <a:latin typeface="+mj-lt"/>
              <a:ea typeface="Calibri"/>
            </a:endParaRPr>
          </a:p>
          <a:p>
            <a:pPr indent="109538"/>
            <a:r>
              <a:rPr lang="en-US" sz="1200" dirty="0">
                <a:latin typeface="+mj-lt"/>
                <a:ea typeface="Calibri"/>
              </a:rPr>
              <a:t>   </a:t>
            </a:r>
            <a:r>
              <a:rPr lang="en-US" sz="1200" dirty="0" smtClean="0">
                <a:latin typeface="+mj-lt"/>
                <a:ea typeface="Calibri"/>
              </a:rPr>
              <a:t> Message: "There </a:t>
            </a:r>
            <a:r>
              <a:rPr lang="en-US" sz="1200" dirty="0">
                <a:latin typeface="+mj-lt"/>
                <a:ea typeface="Calibri"/>
              </a:rPr>
              <a:t>was an error in auto splice planning for your build"</a:t>
            </a:r>
            <a:endParaRPr lang="en-US" sz="1600" dirty="0">
              <a:latin typeface="+mj-lt"/>
              <a:ea typeface="Calibri"/>
            </a:endParaRPr>
          </a:p>
          <a:p>
            <a:pPr indent="109538"/>
            <a:r>
              <a:rPr lang="en-US" sz="1200" dirty="0">
                <a:latin typeface="+mj-lt"/>
                <a:ea typeface="Calibri"/>
              </a:rPr>
              <a:t>    </a:t>
            </a:r>
            <a:r>
              <a:rPr lang="en-US" sz="1200" dirty="0" smtClean="0">
                <a:latin typeface="+mj-lt"/>
                <a:ea typeface="Calibri"/>
              </a:rPr>
              <a:t>Message: "Span </a:t>
            </a:r>
            <a:r>
              <a:rPr lang="en-US" sz="1200" dirty="0">
                <a:latin typeface="+mj-lt"/>
                <a:ea typeface="Calibri"/>
              </a:rPr>
              <a:t>less than mandatory minimum" </a:t>
            </a:r>
            <a:r>
              <a:rPr lang="en-US" sz="1200" b="1" dirty="0" smtClean="0">
                <a:latin typeface="+mj-lt"/>
                <a:ea typeface="Calibri"/>
              </a:rPr>
              <a:t>- </a:t>
            </a:r>
            <a:r>
              <a:rPr lang="en-US" sz="1200" dirty="0" smtClean="0">
                <a:latin typeface="+mj-lt"/>
                <a:ea typeface="Calibri"/>
              </a:rPr>
              <a:t>The </a:t>
            </a:r>
            <a:r>
              <a:rPr lang="en-US" sz="1200" dirty="0">
                <a:latin typeface="+mj-lt"/>
                <a:ea typeface="Calibri"/>
              </a:rPr>
              <a:t>span length you have specified is not permitted. It must be </a:t>
            </a:r>
            <a:r>
              <a:rPr lang="en-US" sz="1200" dirty="0" smtClean="0">
                <a:latin typeface="+mj-lt"/>
                <a:ea typeface="Calibri"/>
              </a:rPr>
              <a:t>increased.</a:t>
            </a:r>
            <a:endParaRPr lang="en-US" sz="1600" dirty="0">
              <a:latin typeface="+mj-lt"/>
              <a:ea typeface="Calibri"/>
            </a:endParaRPr>
          </a:p>
          <a:p>
            <a:pPr indent="109538"/>
            <a:r>
              <a:rPr lang="en-US" sz="1200" dirty="0">
                <a:latin typeface="+mj-lt"/>
                <a:ea typeface="Calibri"/>
              </a:rPr>
              <a:t>    </a:t>
            </a:r>
            <a:r>
              <a:rPr lang="en-US" sz="1200" dirty="0" smtClean="0">
                <a:latin typeface="+mj-lt"/>
                <a:ea typeface="Calibri"/>
              </a:rPr>
              <a:t>Message: "Build </a:t>
            </a:r>
            <a:r>
              <a:rPr lang="en-US" sz="1200" dirty="0">
                <a:latin typeface="+mj-lt"/>
                <a:ea typeface="Calibri"/>
              </a:rPr>
              <a:t>contains </a:t>
            </a:r>
            <a:r>
              <a:rPr lang="en-US" sz="1200" u="sng" dirty="0" err="1" smtClean="0">
                <a:latin typeface="+mj-lt"/>
                <a:ea typeface="Calibri"/>
              </a:rPr>
              <a:t>unorderable</a:t>
            </a:r>
            <a:r>
              <a:rPr lang="en-US" sz="1200" dirty="0" smtClean="0">
                <a:latin typeface="+mj-lt"/>
                <a:ea typeface="Calibri"/>
              </a:rPr>
              <a:t> </a:t>
            </a:r>
            <a:r>
              <a:rPr lang="en-US" sz="1200" dirty="0">
                <a:latin typeface="+mj-lt"/>
                <a:ea typeface="Calibri"/>
              </a:rPr>
              <a:t>products" </a:t>
            </a:r>
            <a:r>
              <a:rPr lang="en-US" sz="1200" b="1" dirty="0" smtClean="0">
                <a:latin typeface="+mj-lt"/>
                <a:ea typeface="Calibri"/>
              </a:rPr>
              <a:t>- </a:t>
            </a:r>
            <a:r>
              <a:rPr lang="en-US" sz="1200" dirty="0" smtClean="0">
                <a:latin typeface="+mj-lt"/>
                <a:ea typeface="Calibri"/>
              </a:rPr>
              <a:t>Design </a:t>
            </a:r>
            <a:r>
              <a:rPr lang="en-US" sz="1200" dirty="0">
                <a:latin typeface="+mj-lt"/>
                <a:ea typeface="Calibri"/>
              </a:rPr>
              <a:t>area has products without an ERP Material number, therefore not </a:t>
            </a:r>
            <a:r>
              <a:rPr lang="en-US" sz="1200" u="sng" dirty="0" smtClean="0">
                <a:latin typeface="+mj-lt"/>
                <a:ea typeface="Calibri"/>
              </a:rPr>
              <a:t>orderable.</a:t>
            </a:r>
            <a:endParaRPr lang="en-US" sz="1600" dirty="0">
              <a:latin typeface="+mj-lt"/>
              <a:ea typeface="Calibri"/>
            </a:endParaRPr>
          </a:p>
          <a:p>
            <a:pPr indent="109538"/>
            <a:r>
              <a:rPr lang="en-US" sz="1200" dirty="0">
                <a:latin typeface="+mj-lt"/>
                <a:ea typeface="Calibri"/>
              </a:rPr>
              <a:t>    </a:t>
            </a:r>
            <a:r>
              <a:rPr lang="en-US" sz="1200" dirty="0" smtClean="0">
                <a:latin typeface="+mj-lt"/>
                <a:ea typeface="Calibri"/>
              </a:rPr>
              <a:t>Message: "Design </a:t>
            </a:r>
            <a:r>
              <a:rPr lang="en-US" sz="1200" dirty="0">
                <a:latin typeface="+mj-lt"/>
                <a:ea typeface="Calibri"/>
              </a:rPr>
              <a:t>Area contains </a:t>
            </a:r>
            <a:r>
              <a:rPr lang="en-US" sz="1200" u="sng" dirty="0" err="1" smtClean="0">
                <a:latin typeface="+mj-lt"/>
                <a:ea typeface="Calibri"/>
              </a:rPr>
              <a:t>unorderable</a:t>
            </a:r>
            <a:r>
              <a:rPr lang="en-US" sz="1200" dirty="0" smtClean="0">
                <a:latin typeface="+mj-lt"/>
                <a:ea typeface="Calibri"/>
              </a:rPr>
              <a:t> </a:t>
            </a:r>
            <a:r>
              <a:rPr lang="en-US" sz="1200" dirty="0">
                <a:latin typeface="+mj-lt"/>
                <a:ea typeface="Calibri"/>
              </a:rPr>
              <a:t>products</a:t>
            </a:r>
            <a:r>
              <a:rPr lang="en-US" sz="1200" dirty="0" smtClean="0">
                <a:latin typeface="+mj-lt"/>
                <a:ea typeface="Calibri"/>
              </a:rPr>
              <a:t>"</a:t>
            </a:r>
            <a:r>
              <a:rPr lang="en-US" sz="1200" b="1" dirty="0" smtClean="0">
                <a:latin typeface="+mj-lt"/>
                <a:ea typeface="Calibri"/>
              </a:rPr>
              <a:t>: </a:t>
            </a:r>
            <a:r>
              <a:rPr lang="en-US" sz="1200" dirty="0" smtClean="0">
                <a:latin typeface="+mj-lt"/>
                <a:ea typeface="Calibri"/>
              </a:rPr>
              <a:t>Design </a:t>
            </a:r>
            <a:r>
              <a:rPr lang="en-US" sz="1200" dirty="0">
                <a:latin typeface="+mj-lt"/>
                <a:ea typeface="Calibri"/>
              </a:rPr>
              <a:t>area has products without an ERP Material number, therefore not </a:t>
            </a:r>
            <a:r>
              <a:rPr lang="en-US" sz="1200" u="sng" dirty="0" smtClean="0">
                <a:latin typeface="+mj-lt"/>
                <a:ea typeface="Calibri"/>
              </a:rPr>
              <a:t>orderable.</a:t>
            </a:r>
            <a:endParaRPr lang="en-US" sz="1600" dirty="0">
              <a:latin typeface="+mj-lt"/>
              <a:ea typeface="Calibri"/>
            </a:endParaRPr>
          </a:p>
          <a:p>
            <a:pPr indent="109538"/>
            <a:r>
              <a:rPr lang="en-US" sz="1200" dirty="0">
                <a:latin typeface="+mj-lt"/>
                <a:ea typeface="Calibri"/>
              </a:rPr>
              <a:t>    </a:t>
            </a:r>
            <a:r>
              <a:rPr lang="en-US" sz="1200" dirty="0" smtClean="0">
                <a:latin typeface="+mj-lt"/>
                <a:ea typeface="Calibri"/>
              </a:rPr>
              <a:t>Message: "Any </a:t>
            </a:r>
            <a:r>
              <a:rPr lang="en-US" sz="1200" dirty="0">
                <a:latin typeface="+mj-lt"/>
                <a:ea typeface="Calibri"/>
              </a:rPr>
              <a:t>other error message" </a:t>
            </a:r>
            <a:r>
              <a:rPr lang="en-US" sz="1200" b="1" dirty="0" smtClean="0">
                <a:latin typeface="+mj-lt"/>
                <a:ea typeface="Calibri"/>
              </a:rPr>
              <a:t>- </a:t>
            </a:r>
            <a:r>
              <a:rPr lang="en-US" sz="1200" dirty="0" smtClean="0">
                <a:latin typeface="+mj-lt"/>
                <a:ea typeface="Calibri"/>
              </a:rPr>
              <a:t>Cover </a:t>
            </a:r>
            <a:r>
              <a:rPr lang="en-US" sz="1200" dirty="0">
                <a:latin typeface="+mj-lt"/>
                <a:ea typeface="Calibri"/>
              </a:rPr>
              <a:t>message for any </a:t>
            </a:r>
            <a:r>
              <a:rPr lang="en-US" sz="1200" u="sng" dirty="0">
                <a:latin typeface="+mj-lt"/>
                <a:ea typeface="Calibri"/>
              </a:rPr>
              <a:t>unspecific</a:t>
            </a:r>
            <a:r>
              <a:rPr lang="en-US" sz="1200" dirty="0">
                <a:latin typeface="+mj-lt"/>
                <a:ea typeface="Calibri"/>
              </a:rPr>
              <a:t> </a:t>
            </a:r>
            <a:r>
              <a:rPr lang="en-US" sz="1200" dirty="0" smtClean="0">
                <a:latin typeface="+mj-lt"/>
                <a:ea typeface="Calibri"/>
              </a:rPr>
              <a:t>errors</a:t>
            </a:r>
            <a:endParaRPr lang="en-US" sz="1600" dirty="0">
              <a:latin typeface="+mj-lt"/>
              <a:ea typeface="Calibri"/>
            </a:endParaRPr>
          </a:p>
          <a:p>
            <a:r>
              <a:rPr lang="en-US" sz="1400" b="1" u="sng" dirty="0">
                <a:latin typeface="+mj-lt"/>
                <a:ea typeface="Calibri"/>
              </a:rPr>
              <a:t>Warning </a:t>
            </a:r>
            <a:r>
              <a:rPr lang="en-US" sz="1400" b="1" u="sng" dirty="0" smtClean="0">
                <a:latin typeface="+mj-lt"/>
                <a:ea typeface="Calibri"/>
              </a:rPr>
              <a:t>Messages</a:t>
            </a:r>
            <a:endParaRPr lang="en-US" sz="1400" dirty="0">
              <a:latin typeface="+mj-lt"/>
              <a:ea typeface="Calibri"/>
            </a:endParaRPr>
          </a:p>
          <a:p>
            <a:r>
              <a:rPr lang="en-US" sz="1200" dirty="0">
                <a:latin typeface="+mj-lt"/>
                <a:ea typeface="Calibri"/>
              </a:rPr>
              <a:t>       </a:t>
            </a:r>
            <a:r>
              <a:rPr lang="en-US" sz="1200" dirty="0" smtClean="0">
                <a:latin typeface="+mj-lt"/>
                <a:ea typeface="Calibri"/>
              </a:rPr>
              <a:t>Message: "Inner </a:t>
            </a:r>
            <a:r>
              <a:rPr lang="en-US" sz="1200" dirty="0">
                <a:latin typeface="+mj-lt"/>
                <a:ea typeface="Calibri"/>
              </a:rPr>
              <a:t>layer spliced first" </a:t>
            </a:r>
            <a:r>
              <a:rPr lang="en-US" sz="1200" b="1" dirty="0" smtClean="0">
                <a:latin typeface="+mj-lt"/>
                <a:ea typeface="Calibri"/>
              </a:rPr>
              <a:t>- </a:t>
            </a:r>
            <a:r>
              <a:rPr lang="en-US" sz="1200" dirty="0" smtClean="0">
                <a:latin typeface="+mj-lt"/>
                <a:ea typeface="Calibri"/>
              </a:rPr>
              <a:t>Your </a:t>
            </a:r>
            <a:r>
              <a:rPr lang="en-US" sz="1200" dirty="0">
                <a:latin typeface="+mj-lt"/>
                <a:ea typeface="Calibri"/>
              </a:rPr>
              <a:t>splice plan calls for assigning inner layer fibers first. Outer layer fibers will be unusable</a:t>
            </a:r>
            <a:r>
              <a:rPr lang="en-US" sz="1200" dirty="0" smtClean="0">
                <a:latin typeface="+mj-lt"/>
                <a:ea typeface="Calibri"/>
              </a:rPr>
              <a:t>.</a:t>
            </a:r>
            <a:endParaRPr lang="en-US" sz="1600" dirty="0">
              <a:latin typeface="+mj-lt"/>
              <a:ea typeface="Calibri"/>
            </a:endParaRPr>
          </a:p>
          <a:p>
            <a:r>
              <a:rPr lang="en-US" sz="1200" dirty="0">
                <a:latin typeface="+mj-lt"/>
                <a:ea typeface="Calibri"/>
              </a:rPr>
              <a:t>       </a:t>
            </a:r>
            <a:r>
              <a:rPr lang="en-US" sz="1200" dirty="0" smtClean="0">
                <a:latin typeface="+mj-lt"/>
                <a:ea typeface="Calibri"/>
              </a:rPr>
              <a:t>Message:</a:t>
            </a:r>
            <a:r>
              <a:rPr lang="en-US" sz="1200" dirty="0">
                <a:latin typeface="+mj-lt"/>
                <a:ea typeface="Calibri"/>
              </a:rPr>
              <a:t> </a:t>
            </a:r>
            <a:r>
              <a:rPr lang="en-US" sz="1200" dirty="0" smtClean="0">
                <a:latin typeface="+mj-lt"/>
                <a:ea typeface="Calibri"/>
              </a:rPr>
              <a:t>"Preterm </a:t>
            </a:r>
            <a:r>
              <a:rPr lang="en-US" sz="1200" dirty="0">
                <a:latin typeface="+mj-lt"/>
                <a:ea typeface="Calibri"/>
              </a:rPr>
              <a:t>Build on </a:t>
            </a:r>
            <a:r>
              <a:rPr lang="en-US" sz="1200" u="sng" dirty="0">
                <a:latin typeface="+mj-lt"/>
                <a:ea typeface="Calibri"/>
              </a:rPr>
              <a:t>tether</a:t>
            </a:r>
            <a:r>
              <a:rPr lang="en-US" sz="1200" dirty="0">
                <a:latin typeface="+mj-lt"/>
                <a:ea typeface="Calibri"/>
              </a:rPr>
              <a:t> &lt; </a:t>
            </a:r>
            <a:r>
              <a:rPr lang="en-US" sz="1200" dirty="0" smtClean="0">
                <a:latin typeface="+mj-lt"/>
                <a:ea typeface="Calibri"/>
              </a:rPr>
              <a:t>12F“- Adding </a:t>
            </a:r>
            <a:r>
              <a:rPr lang="en-US" sz="1200" dirty="0">
                <a:latin typeface="+mj-lt"/>
                <a:ea typeface="Calibri"/>
              </a:rPr>
              <a:t>a </a:t>
            </a:r>
            <a:r>
              <a:rPr lang="en-US" sz="1200" u="sng" dirty="0">
                <a:latin typeface="+mj-lt"/>
                <a:ea typeface="Calibri"/>
              </a:rPr>
              <a:t>Preterm</a:t>
            </a:r>
            <a:r>
              <a:rPr lang="en-US" sz="1200" dirty="0">
                <a:latin typeface="+mj-lt"/>
                <a:ea typeface="Calibri"/>
              </a:rPr>
              <a:t> build to a </a:t>
            </a:r>
            <a:r>
              <a:rPr lang="en-US" sz="1200" u="sng" dirty="0">
                <a:latin typeface="+mj-lt"/>
                <a:ea typeface="Calibri"/>
              </a:rPr>
              <a:t>tether</a:t>
            </a:r>
            <a:r>
              <a:rPr lang="en-US" sz="1200" dirty="0">
                <a:latin typeface="+mj-lt"/>
                <a:ea typeface="Calibri"/>
              </a:rPr>
              <a:t> with less than 12 fibers is not </a:t>
            </a:r>
            <a:r>
              <a:rPr lang="en-US" sz="1200" dirty="0" smtClean="0">
                <a:latin typeface="+mj-lt"/>
                <a:ea typeface="Calibri"/>
              </a:rPr>
              <a:t>recommended</a:t>
            </a:r>
            <a:endParaRPr lang="en-US" sz="1600" dirty="0">
              <a:latin typeface="+mj-lt"/>
              <a:ea typeface="Calibri"/>
            </a:endParaRPr>
          </a:p>
          <a:p>
            <a:r>
              <a:rPr lang="en-US" sz="1200" dirty="0">
                <a:latin typeface="+mj-lt"/>
                <a:ea typeface="Calibri"/>
              </a:rPr>
              <a:t>       </a:t>
            </a:r>
            <a:r>
              <a:rPr lang="en-US" sz="1200" dirty="0" smtClean="0">
                <a:latin typeface="+mj-lt"/>
                <a:ea typeface="Calibri"/>
              </a:rPr>
              <a:t>Message: "Please </a:t>
            </a:r>
            <a:r>
              <a:rPr lang="en-US" sz="1200" dirty="0">
                <a:latin typeface="+mj-lt"/>
                <a:ea typeface="Calibri"/>
              </a:rPr>
              <a:t>select a larger fiber count for your </a:t>
            </a:r>
            <a:r>
              <a:rPr lang="en-US" sz="1200" dirty="0" smtClean="0">
                <a:latin typeface="+mj-lt"/>
                <a:ea typeface="Calibri"/>
              </a:rPr>
              <a:t>cable”</a:t>
            </a:r>
            <a:r>
              <a:rPr lang="en-US" sz="1600" dirty="0" smtClean="0">
                <a:latin typeface="+mj-lt"/>
                <a:ea typeface="Calibri"/>
              </a:rPr>
              <a:t> -</a:t>
            </a:r>
            <a:r>
              <a:rPr lang="en-US" sz="1200" dirty="0" smtClean="0">
                <a:latin typeface="+mj-lt"/>
                <a:ea typeface="Calibri"/>
              </a:rPr>
              <a:t> It </a:t>
            </a:r>
            <a:r>
              <a:rPr lang="en-US" sz="1200" dirty="0">
                <a:latin typeface="+mj-lt"/>
                <a:ea typeface="Calibri"/>
              </a:rPr>
              <a:t>is physically impossible to plan all of your fibers into your selected cable. Please choose a cable with </a:t>
            </a:r>
            <a:r>
              <a:rPr lang="en-US" sz="1200" dirty="0" smtClean="0">
                <a:latin typeface="+mj-lt"/>
                <a:ea typeface="Calibri"/>
              </a:rPr>
              <a:t>     </a:t>
            </a:r>
          </a:p>
          <a:p>
            <a:r>
              <a:rPr lang="en-US" sz="1200" dirty="0" smtClean="0">
                <a:latin typeface="+mj-lt"/>
                <a:ea typeface="Calibri"/>
              </a:rPr>
              <a:t>       more </a:t>
            </a:r>
            <a:r>
              <a:rPr lang="en-US" sz="1200" dirty="0">
                <a:latin typeface="+mj-lt"/>
                <a:ea typeface="Calibri"/>
              </a:rPr>
              <a:t>fibers</a:t>
            </a:r>
            <a:r>
              <a:rPr lang="en-US" sz="1200" dirty="0" smtClean="0">
                <a:latin typeface="+mj-lt"/>
                <a:ea typeface="Calibri"/>
              </a:rPr>
              <a:t>.</a:t>
            </a:r>
            <a:endParaRPr lang="en-US" sz="1600" dirty="0">
              <a:latin typeface="+mj-lt"/>
              <a:ea typeface="Calibri"/>
            </a:endParaRPr>
          </a:p>
          <a:p>
            <a:r>
              <a:rPr lang="en-US" sz="1400" b="1" u="sng" dirty="0">
                <a:latin typeface="+mj-lt"/>
                <a:ea typeface="Calibri"/>
              </a:rPr>
              <a:t>Info </a:t>
            </a:r>
            <a:r>
              <a:rPr lang="en-US" sz="1400" b="1" u="sng" dirty="0" smtClean="0">
                <a:latin typeface="+mj-lt"/>
                <a:ea typeface="Calibri"/>
              </a:rPr>
              <a:t>Messages</a:t>
            </a:r>
            <a:endParaRPr lang="en-US" sz="1400" dirty="0">
              <a:latin typeface="+mj-lt"/>
              <a:ea typeface="Calibri"/>
            </a:endParaRPr>
          </a:p>
          <a:p>
            <a:r>
              <a:rPr lang="en-US" sz="1200" dirty="0">
                <a:latin typeface="+mj-lt"/>
                <a:ea typeface="Calibri"/>
              </a:rPr>
              <a:t>       </a:t>
            </a:r>
            <a:r>
              <a:rPr lang="en-US" sz="1200" dirty="0" smtClean="0">
                <a:latin typeface="+mj-lt"/>
                <a:ea typeface="Calibri"/>
              </a:rPr>
              <a:t>Message: "Specify </a:t>
            </a:r>
            <a:r>
              <a:rPr lang="en-US" sz="1200" dirty="0">
                <a:latin typeface="+mj-lt"/>
                <a:ea typeface="Calibri"/>
              </a:rPr>
              <a:t>locations" </a:t>
            </a:r>
            <a:r>
              <a:rPr lang="en-US" sz="1200" b="1" dirty="0" smtClean="0">
                <a:latin typeface="+mj-lt"/>
                <a:ea typeface="Calibri"/>
              </a:rPr>
              <a:t>- </a:t>
            </a:r>
            <a:r>
              <a:rPr lang="en-US" sz="1200" dirty="0" smtClean="0">
                <a:latin typeface="+mj-lt"/>
                <a:ea typeface="Calibri"/>
              </a:rPr>
              <a:t>You </a:t>
            </a:r>
            <a:r>
              <a:rPr lang="en-US" sz="1200" dirty="0">
                <a:latin typeface="+mj-lt"/>
                <a:ea typeface="Calibri"/>
              </a:rPr>
              <a:t>have specified a build. Please proceed by specifying its locations</a:t>
            </a:r>
            <a:r>
              <a:rPr lang="en-US" sz="1200" dirty="0" smtClean="0">
                <a:latin typeface="+mj-lt"/>
                <a:ea typeface="Calibri"/>
              </a:rPr>
              <a:t>.</a:t>
            </a:r>
            <a:endParaRPr lang="en-US" sz="1600" dirty="0">
              <a:latin typeface="+mj-lt"/>
              <a:ea typeface="Calibri"/>
            </a:endParaRPr>
          </a:p>
          <a:p>
            <a:r>
              <a:rPr lang="en-US" sz="1200" dirty="0">
                <a:latin typeface="+mj-lt"/>
                <a:ea typeface="Calibri"/>
              </a:rPr>
              <a:t>       </a:t>
            </a:r>
            <a:r>
              <a:rPr lang="en-US" sz="1200" dirty="0" smtClean="0">
                <a:latin typeface="+mj-lt"/>
                <a:ea typeface="Calibri"/>
              </a:rPr>
              <a:t>Message: "Span </a:t>
            </a:r>
            <a:r>
              <a:rPr lang="en-US" sz="1200" dirty="0">
                <a:latin typeface="+mj-lt"/>
                <a:ea typeface="Calibri"/>
              </a:rPr>
              <a:t>exceeds recommendations" </a:t>
            </a:r>
            <a:r>
              <a:rPr lang="en-US" sz="1200" b="1" dirty="0" smtClean="0">
                <a:latin typeface="+mj-lt"/>
                <a:ea typeface="Calibri"/>
              </a:rPr>
              <a:t>- </a:t>
            </a:r>
            <a:r>
              <a:rPr lang="en-US" sz="1200" dirty="0" smtClean="0">
                <a:latin typeface="+mj-lt"/>
                <a:ea typeface="Calibri"/>
              </a:rPr>
              <a:t>The </a:t>
            </a:r>
            <a:r>
              <a:rPr lang="en-US" sz="1200" dirty="0">
                <a:latin typeface="+mj-lt"/>
                <a:ea typeface="Calibri"/>
              </a:rPr>
              <a:t>span length you have specified is undesirable. We recommend a </a:t>
            </a:r>
            <a:r>
              <a:rPr lang="en-US" sz="1200" dirty="0" smtClean="0">
                <a:latin typeface="+mj-lt"/>
                <a:ea typeface="Calibri"/>
              </a:rPr>
              <a:t>correction.</a:t>
            </a:r>
            <a:endParaRPr lang="en-US" sz="1600" dirty="0">
              <a:latin typeface="+mj-lt"/>
              <a:ea typeface="Calibri"/>
            </a:endParaRPr>
          </a:p>
          <a:p>
            <a:r>
              <a:rPr lang="en-US" sz="1200" dirty="0">
                <a:latin typeface="+mj-lt"/>
                <a:ea typeface="Calibri"/>
              </a:rPr>
              <a:t>       </a:t>
            </a:r>
            <a:r>
              <a:rPr lang="en-US" sz="1200" dirty="0" smtClean="0">
                <a:latin typeface="+mj-lt"/>
                <a:ea typeface="Calibri"/>
              </a:rPr>
              <a:t>Message: "Specify </a:t>
            </a:r>
            <a:r>
              <a:rPr lang="en-US" sz="1200" u="sng" dirty="0" smtClean="0">
                <a:latin typeface="+mj-lt"/>
                <a:ea typeface="Calibri"/>
              </a:rPr>
              <a:t>tethers</a:t>
            </a:r>
            <a:r>
              <a:rPr lang="en-US" sz="1200" dirty="0" smtClean="0">
                <a:latin typeface="+mj-lt"/>
                <a:ea typeface="Calibri"/>
              </a:rPr>
              <a:t>.- You </a:t>
            </a:r>
            <a:r>
              <a:rPr lang="en-US" sz="1200" dirty="0">
                <a:latin typeface="+mj-lt"/>
                <a:ea typeface="Calibri"/>
              </a:rPr>
              <a:t>can configure a location by specifying its required </a:t>
            </a:r>
            <a:r>
              <a:rPr lang="en-US" sz="1200" u="sng" dirty="0">
                <a:latin typeface="+mj-lt"/>
                <a:ea typeface="Calibri"/>
              </a:rPr>
              <a:t>tethers</a:t>
            </a:r>
            <a:r>
              <a:rPr lang="en-US" sz="1200" dirty="0" smtClean="0">
                <a:latin typeface="+mj-lt"/>
                <a:ea typeface="Calibri"/>
              </a:rPr>
              <a:t>.</a:t>
            </a:r>
            <a:endParaRPr lang="en-US" sz="1600" dirty="0">
              <a:effectLst/>
              <a:latin typeface="+mj-lt"/>
              <a:ea typeface="Calibri"/>
            </a:endParaRPr>
          </a:p>
        </p:txBody>
      </p:sp>
      <p:pic>
        <p:nvPicPr>
          <p:cNvPr id="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736" y="762000"/>
            <a:ext cx="166687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slide 2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90212" y="1524000"/>
            <a:ext cx="609600" cy="609600"/>
          </a:xfrm>
          <a:prstGeom prst="rect">
            <a:avLst/>
          </a:prstGeom>
        </p:spPr>
      </p:pic>
    </p:spTree>
    <p:extLst>
      <p:ext uri="{BB962C8B-B14F-4D97-AF65-F5344CB8AC3E}">
        <p14:creationId xmlns:p14="http://schemas.microsoft.com/office/powerpoint/2010/main" val="426401048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5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3826"/>
          <a:stretch/>
        </p:blipFill>
        <p:spPr bwMode="auto">
          <a:xfrm>
            <a:off x="7436642" y="2707405"/>
            <a:ext cx="3362325" cy="376497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7085012" y="1142999"/>
            <a:ext cx="5105400" cy="461665"/>
          </a:xfrm>
          <a:prstGeom prst="rect">
            <a:avLst/>
          </a:prstGeom>
          <a:noFill/>
        </p:spPr>
        <p:txBody>
          <a:bodyPr wrap="square" rtlCol="0">
            <a:spAutoFit/>
          </a:bodyPr>
          <a:lstStyle/>
          <a:p>
            <a:r>
              <a:rPr lang="en-US" sz="1200" b="1" dirty="0" smtClean="0"/>
              <a:t>Specification Tree</a:t>
            </a:r>
            <a:r>
              <a:rPr lang="en-US" sz="1200" dirty="0" smtClean="0"/>
              <a:t>: This will appear on the right side of the screen. As components are added to the design, they will appear on the tree.   </a:t>
            </a:r>
          </a:p>
        </p:txBody>
      </p:sp>
      <p:sp>
        <p:nvSpPr>
          <p:cNvPr id="6" name="TextBox 5"/>
          <p:cNvSpPr txBox="1"/>
          <p:nvPr/>
        </p:nvSpPr>
        <p:spPr>
          <a:xfrm>
            <a:off x="7157916" y="1604664"/>
            <a:ext cx="4191000" cy="830997"/>
          </a:xfrm>
          <a:prstGeom prst="rect">
            <a:avLst/>
          </a:prstGeom>
          <a:noFill/>
        </p:spPr>
        <p:txBody>
          <a:bodyPr wrap="square" rtlCol="0">
            <a:spAutoFit/>
          </a:bodyPr>
          <a:lstStyle/>
          <a:p>
            <a:r>
              <a:rPr lang="en-US" sz="1200" b="1" dirty="0" smtClean="0"/>
              <a:t>Save: </a:t>
            </a:r>
            <a:r>
              <a:rPr lang="en-US" sz="1200" dirty="0" smtClean="0"/>
              <a:t>Click this throughout the design process to save the design.</a:t>
            </a:r>
          </a:p>
          <a:p>
            <a:endParaRPr lang="en-US" sz="1200" dirty="0" smtClean="0"/>
          </a:p>
          <a:p>
            <a:r>
              <a:rPr lang="en-US" sz="1200" b="1" dirty="0" smtClean="0"/>
              <a:t>Cancel: </a:t>
            </a:r>
            <a:r>
              <a:rPr lang="en-US" sz="1200" dirty="0" smtClean="0"/>
              <a:t>Click Cancel to discard the design.</a:t>
            </a:r>
            <a:endParaRPr lang="en-US" sz="1200" b="1" dirty="0"/>
          </a:p>
        </p:txBody>
      </p:sp>
      <p:sp>
        <p:nvSpPr>
          <p:cNvPr id="7" name="TextBox 6"/>
          <p:cNvSpPr txBox="1"/>
          <p:nvPr/>
        </p:nvSpPr>
        <p:spPr>
          <a:xfrm>
            <a:off x="303212" y="1098350"/>
            <a:ext cx="4267200" cy="2123658"/>
          </a:xfrm>
          <a:prstGeom prst="rect">
            <a:avLst/>
          </a:prstGeom>
          <a:noFill/>
        </p:spPr>
        <p:txBody>
          <a:bodyPr wrap="square" rtlCol="0">
            <a:spAutoFit/>
          </a:bodyPr>
          <a:lstStyle/>
          <a:p>
            <a:r>
              <a:rPr lang="en-US" sz="1200" b="1" dirty="0" smtClean="0"/>
              <a:t>Once the design is saved, more options will appear:</a:t>
            </a:r>
          </a:p>
          <a:p>
            <a:endParaRPr lang="en-US" sz="1200" b="1" dirty="0"/>
          </a:p>
          <a:p>
            <a:pPr lvl="0"/>
            <a:r>
              <a:rPr lang="en-US" sz="1200" b="1" dirty="0">
                <a:solidFill>
                  <a:prstClr val="black"/>
                </a:solidFill>
              </a:rPr>
              <a:t>Lock All Builds: </a:t>
            </a:r>
            <a:r>
              <a:rPr lang="en-US" sz="1200" dirty="0">
                <a:solidFill>
                  <a:prstClr val="black"/>
                </a:solidFill>
              </a:rPr>
              <a:t>This will lock all builds that are complete and </a:t>
            </a:r>
            <a:r>
              <a:rPr lang="en-US" sz="1200" dirty="0" smtClean="0">
                <a:solidFill>
                  <a:prstClr val="black"/>
                </a:solidFill>
              </a:rPr>
              <a:t>consistent.</a:t>
            </a:r>
            <a:endParaRPr lang="en-US" sz="1200" dirty="0">
              <a:solidFill>
                <a:prstClr val="black"/>
              </a:solidFill>
            </a:endParaRPr>
          </a:p>
          <a:p>
            <a:pPr lvl="0"/>
            <a:r>
              <a:rPr lang="en-US" sz="1200" b="1" dirty="0">
                <a:solidFill>
                  <a:prstClr val="black"/>
                </a:solidFill>
              </a:rPr>
              <a:t>Unlock All Builds: </a:t>
            </a:r>
            <a:r>
              <a:rPr lang="en-US" sz="1200" dirty="0">
                <a:solidFill>
                  <a:prstClr val="black"/>
                </a:solidFill>
              </a:rPr>
              <a:t>This will unlock all locked </a:t>
            </a:r>
            <a:r>
              <a:rPr lang="en-US" sz="1200" dirty="0" smtClean="0">
                <a:solidFill>
                  <a:prstClr val="black"/>
                </a:solidFill>
              </a:rPr>
              <a:t>builds.</a:t>
            </a:r>
            <a:endParaRPr lang="en-US" sz="1200" dirty="0">
              <a:solidFill>
                <a:prstClr val="black"/>
              </a:solidFill>
            </a:endParaRPr>
          </a:p>
          <a:p>
            <a:pPr lvl="0"/>
            <a:r>
              <a:rPr lang="en-US" sz="1200" b="1" dirty="0">
                <a:solidFill>
                  <a:prstClr val="black"/>
                </a:solidFill>
              </a:rPr>
              <a:t>Review Design Area: </a:t>
            </a:r>
            <a:r>
              <a:rPr lang="en-US" sz="1200" dirty="0">
                <a:solidFill>
                  <a:prstClr val="black"/>
                </a:solidFill>
              </a:rPr>
              <a:t> Review all builds in the design area to approve or reject that are complete and </a:t>
            </a:r>
            <a:r>
              <a:rPr lang="en-US" sz="1200" dirty="0" smtClean="0">
                <a:solidFill>
                  <a:prstClr val="black"/>
                </a:solidFill>
              </a:rPr>
              <a:t>consistent.</a:t>
            </a:r>
            <a:endParaRPr lang="en-US" sz="1200" b="1" dirty="0">
              <a:solidFill>
                <a:prstClr val="black"/>
              </a:solidFill>
            </a:endParaRPr>
          </a:p>
          <a:p>
            <a:r>
              <a:rPr lang="en-US" sz="1200" b="1" dirty="0" smtClean="0"/>
              <a:t>Save: </a:t>
            </a:r>
            <a:r>
              <a:rPr lang="en-US" sz="1200" dirty="0" smtClean="0"/>
              <a:t>Select to save and continue working.</a:t>
            </a:r>
          </a:p>
          <a:p>
            <a:r>
              <a:rPr lang="en-US" sz="1200" b="1" dirty="0" smtClean="0"/>
              <a:t>Save &amp; Close: </a:t>
            </a:r>
            <a:r>
              <a:rPr lang="en-US" sz="1200" dirty="0" smtClean="0"/>
              <a:t>Select to save and close your design area.</a:t>
            </a:r>
          </a:p>
          <a:p>
            <a:r>
              <a:rPr lang="en-US" sz="1200" b="1" dirty="0" smtClean="0"/>
              <a:t>Cancel: </a:t>
            </a:r>
            <a:r>
              <a:rPr lang="en-US" sz="1200" dirty="0" smtClean="0"/>
              <a:t>Select to cancel any unsaved data.</a:t>
            </a:r>
          </a:p>
          <a:p>
            <a:r>
              <a:rPr lang="en-US" sz="1200" b="1" dirty="0" smtClean="0"/>
              <a:t>Delete: </a:t>
            </a:r>
            <a:r>
              <a:rPr lang="en-US" sz="1200" dirty="0" smtClean="0"/>
              <a:t>Select to Delete design area.</a:t>
            </a:r>
            <a:endParaRPr lang="en-US" sz="1200" dirty="0"/>
          </a:p>
        </p:txBody>
      </p:sp>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03212" y="742890"/>
            <a:ext cx="5334000" cy="400110"/>
          </a:xfrm>
          <a:prstGeom prst="rect">
            <a:avLst/>
          </a:prstGeom>
          <a:noFill/>
        </p:spPr>
        <p:txBody>
          <a:bodyPr wrap="square" rtlCol="0">
            <a:spAutoFit/>
          </a:bodyPr>
          <a:lstStyle/>
          <a:p>
            <a:r>
              <a:rPr lang="en-US" sz="2000" b="1" dirty="0" smtClean="0">
                <a:solidFill>
                  <a:schemeClr val="tx2">
                    <a:lumMod val="60000"/>
                    <a:lumOff val="40000"/>
                  </a:schemeClr>
                </a:solidFill>
              </a:rPr>
              <a:t>Navigating Specification Tree</a:t>
            </a:r>
            <a:endParaRPr lang="en-US" sz="2000" b="1" dirty="0">
              <a:solidFill>
                <a:schemeClr val="tx2">
                  <a:lumMod val="60000"/>
                  <a:lumOff val="40000"/>
                </a:schemeClr>
              </a:solidFill>
            </a:endParaRPr>
          </a:p>
        </p:txBody>
      </p:sp>
      <p:pic>
        <p:nvPicPr>
          <p:cNvPr id="1026" name="Picture 1" descr="image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3287" y="3226545"/>
            <a:ext cx="3067050" cy="32575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875212" y="1367720"/>
            <a:ext cx="1905000" cy="830997"/>
          </a:xfrm>
          <a:prstGeom prst="rect">
            <a:avLst/>
          </a:prstGeom>
          <a:noFill/>
          <a:ln w="19050">
            <a:solidFill>
              <a:srgbClr val="FF0000"/>
            </a:solidFill>
          </a:ln>
        </p:spPr>
        <p:txBody>
          <a:bodyPr wrap="square" rtlCol="0">
            <a:spAutoFit/>
          </a:bodyPr>
          <a:lstStyle/>
          <a:p>
            <a:r>
              <a:rPr lang="en-US" sz="1200" b="1" dirty="0" smtClean="0"/>
              <a:t>Note: </a:t>
            </a:r>
            <a:r>
              <a:rPr lang="en-US" sz="1200" dirty="0" smtClean="0"/>
              <a:t>If a build has been approved post review, unlocking it will reset the review.</a:t>
            </a:r>
            <a:endParaRPr lang="en-US" sz="1200" dirty="0"/>
          </a:p>
        </p:txBody>
      </p:sp>
      <p:pic>
        <p:nvPicPr>
          <p:cNvPr id="10" name="slide 2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22912" y="5638800"/>
            <a:ext cx="609600" cy="609600"/>
          </a:xfrm>
          <a:prstGeom prst="rect">
            <a:avLst/>
          </a:prstGeom>
        </p:spPr>
      </p:pic>
    </p:spTree>
    <p:extLst>
      <p:ext uri="{BB962C8B-B14F-4D97-AF65-F5344CB8AC3E}">
        <p14:creationId xmlns:p14="http://schemas.microsoft.com/office/powerpoint/2010/main" val="392443187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82"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812" y="2286000"/>
            <a:ext cx="2667000" cy="415290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03212" y="1219200"/>
            <a:ext cx="5715000" cy="830997"/>
          </a:xfrm>
          <a:prstGeom prst="rect">
            <a:avLst/>
          </a:prstGeom>
          <a:noFill/>
        </p:spPr>
        <p:txBody>
          <a:bodyPr wrap="square" rtlCol="0">
            <a:spAutoFit/>
          </a:bodyPr>
          <a:lstStyle/>
          <a:p>
            <a:r>
              <a:rPr lang="en-US" sz="1200" dirty="0" smtClean="0"/>
              <a:t>As locations/taps/components are added to the design area, they will show up on the left side specification tree. Everything on the list is a hyperlink and if clicked on, will bring you to that part of the design area as shown in the screenshots below. </a:t>
            </a:r>
            <a:endParaRPr lang="en-US" sz="1200" dirty="0"/>
          </a:p>
        </p:txBody>
      </p:sp>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9160" y="3124200"/>
            <a:ext cx="5229225" cy="339090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8" name="Right Arrow 7"/>
          <p:cNvSpPr/>
          <p:nvPr/>
        </p:nvSpPr>
        <p:spPr>
          <a:xfrm>
            <a:off x="4290605" y="4126762"/>
            <a:ext cx="16764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7442" y="1143000"/>
            <a:ext cx="2143125" cy="184785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12" name="TextBox 11"/>
          <p:cNvSpPr txBox="1"/>
          <p:nvPr/>
        </p:nvSpPr>
        <p:spPr>
          <a:xfrm>
            <a:off x="6484034" y="1321474"/>
            <a:ext cx="2328972" cy="1200329"/>
          </a:xfrm>
          <a:prstGeom prst="rect">
            <a:avLst/>
          </a:prstGeom>
          <a:noFill/>
          <a:ln w="28575">
            <a:solidFill>
              <a:srgbClr val="FF0000"/>
            </a:solidFill>
          </a:ln>
        </p:spPr>
        <p:txBody>
          <a:bodyPr wrap="square" rtlCol="0">
            <a:spAutoFit/>
          </a:bodyPr>
          <a:lstStyle/>
          <a:p>
            <a:r>
              <a:rPr lang="en-US" sz="1200" b="1" dirty="0" smtClean="0"/>
              <a:t>Note: </a:t>
            </a:r>
            <a:r>
              <a:rPr lang="en-US" sz="1200" dirty="0" smtClean="0"/>
              <a:t>The different levels of the specification tree are all expandable, so if you are not seeing all aspects of the design area, click the plus sign to expand.</a:t>
            </a:r>
            <a:endParaRPr lang="en-US" sz="1200" b="1" dirty="0" smtClean="0"/>
          </a:p>
        </p:txBody>
      </p:sp>
      <p:sp>
        <p:nvSpPr>
          <p:cNvPr id="10" name="TextBox 9"/>
          <p:cNvSpPr txBox="1"/>
          <p:nvPr/>
        </p:nvSpPr>
        <p:spPr>
          <a:xfrm>
            <a:off x="303212" y="742890"/>
            <a:ext cx="5334000" cy="400110"/>
          </a:xfrm>
          <a:prstGeom prst="rect">
            <a:avLst/>
          </a:prstGeom>
          <a:noFill/>
        </p:spPr>
        <p:txBody>
          <a:bodyPr wrap="square" rtlCol="0">
            <a:spAutoFit/>
          </a:bodyPr>
          <a:lstStyle/>
          <a:p>
            <a:r>
              <a:rPr lang="en-US" sz="2000" b="1" dirty="0" smtClean="0">
                <a:solidFill>
                  <a:schemeClr val="tx2">
                    <a:lumMod val="60000"/>
                    <a:lumOff val="40000"/>
                  </a:schemeClr>
                </a:solidFill>
              </a:rPr>
              <a:t>Navigating Specification Tree</a:t>
            </a:r>
            <a:endParaRPr lang="en-US" sz="2000" b="1" dirty="0">
              <a:solidFill>
                <a:schemeClr val="tx2">
                  <a:lumMod val="60000"/>
                  <a:lumOff val="40000"/>
                </a:schemeClr>
              </a:solidFill>
            </a:endParaRPr>
          </a:p>
        </p:txBody>
      </p:sp>
      <p:sp>
        <p:nvSpPr>
          <p:cNvPr id="2" name="TextBox 1"/>
          <p:cNvSpPr txBox="1"/>
          <p:nvPr/>
        </p:nvSpPr>
        <p:spPr>
          <a:xfrm>
            <a:off x="6974567" y="5017722"/>
            <a:ext cx="2309205" cy="246221"/>
          </a:xfrm>
          <a:prstGeom prst="rect">
            <a:avLst/>
          </a:prstGeom>
          <a:solidFill>
            <a:schemeClr val="bg1"/>
          </a:solidFill>
        </p:spPr>
        <p:txBody>
          <a:bodyPr wrap="square" rtlCol="0">
            <a:spAutoFit/>
          </a:bodyPr>
          <a:lstStyle/>
          <a:p>
            <a:r>
              <a:rPr lang="en-US" sz="1000" b="1" dirty="0" smtClean="0">
                <a:solidFill>
                  <a:srgbClr val="005293"/>
                </a:solidFill>
                <a:latin typeface="Arial" panose="020B0604020202020204" pitchFamily="34" charset="0"/>
                <a:cs typeface="Arial" panose="020B0604020202020204" pitchFamily="34" charset="0"/>
              </a:rPr>
              <a:t>Do you want to add a loop back? </a:t>
            </a:r>
            <a:r>
              <a:rPr lang="en-US" sz="1000" b="1" dirty="0" smtClean="0">
                <a:solidFill>
                  <a:srgbClr val="FF0000"/>
                </a:solidFill>
                <a:latin typeface="Arial" panose="020B0604020202020204" pitchFamily="34" charset="0"/>
                <a:cs typeface="Arial" panose="020B0604020202020204" pitchFamily="34" charset="0"/>
              </a:rPr>
              <a:t>*</a:t>
            </a:r>
            <a:endParaRPr lang="en-US" sz="1000" b="1" dirty="0">
              <a:solidFill>
                <a:srgbClr val="FF0000"/>
              </a:solidFill>
              <a:latin typeface="Arial" panose="020B0604020202020204" pitchFamily="34" charset="0"/>
              <a:cs typeface="Arial" panose="020B0604020202020204" pitchFamily="34" charset="0"/>
            </a:endParaRPr>
          </a:p>
        </p:txBody>
      </p:sp>
      <p:sp>
        <p:nvSpPr>
          <p:cNvPr id="3" name="TextBox 2"/>
          <p:cNvSpPr txBox="1"/>
          <p:nvPr/>
        </p:nvSpPr>
        <p:spPr>
          <a:xfrm>
            <a:off x="10187393" y="4763806"/>
            <a:ext cx="1545819" cy="253916"/>
          </a:xfrm>
          <a:prstGeom prst="rect">
            <a:avLst/>
          </a:prstGeom>
          <a:solidFill>
            <a:schemeClr val="bg1"/>
          </a:solidFill>
        </p:spPr>
        <p:txBody>
          <a:bodyPr wrap="square" rtlCol="0">
            <a:spAutoFit/>
          </a:bodyPr>
          <a:lstStyle/>
          <a:p>
            <a:r>
              <a:rPr lang="en-US" sz="1050" dirty="0" err="1" smtClean="0">
                <a:solidFill>
                  <a:schemeClr val="tx1">
                    <a:lumMod val="65000"/>
                    <a:lumOff val="35000"/>
                  </a:schemeClr>
                </a:solidFill>
                <a:latin typeface="Arial" panose="020B0604020202020204" pitchFamily="34" charset="0"/>
                <a:cs typeface="Arial" panose="020B0604020202020204" pitchFamily="34" charset="0"/>
              </a:rPr>
              <a:t>OptiTip</a:t>
            </a:r>
            <a:r>
              <a:rPr lang="en-US" sz="1050" dirty="0" smtClean="0">
                <a:solidFill>
                  <a:schemeClr val="tx1">
                    <a:lumMod val="65000"/>
                    <a:lumOff val="35000"/>
                  </a:schemeClr>
                </a:solidFill>
                <a:latin typeface="Arial" panose="020B0604020202020204" pitchFamily="34" charset="0"/>
                <a:cs typeface="Arial" panose="020B0604020202020204" pitchFamily="34" charset="0"/>
              </a:rPr>
              <a:t>® MT – Pinned </a:t>
            </a:r>
            <a:endParaRPr lang="en-US" sz="105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3" name="slide 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051754" y="5829300"/>
            <a:ext cx="609600" cy="609600"/>
          </a:xfrm>
          <a:prstGeom prst="rect">
            <a:avLst/>
          </a:prstGeom>
        </p:spPr>
      </p:pic>
    </p:spTree>
    <p:extLst>
      <p:ext uri="{BB962C8B-B14F-4D97-AF65-F5344CB8AC3E}">
        <p14:creationId xmlns:p14="http://schemas.microsoft.com/office/powerpoint/2010/main" val="129323574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14"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03212" y="742890"/>
            <a:ext cx="5334000" cy="400110"/>
          </a:xfrm>
          <a:prstGeom prst="rect">
            <a:avLst/>
          </a:prstGeom>
          <a:noFill/>
        </p:spPr>
        <p:txBody>
          <a:bodyPr wrap="square" rtlCol="0">
            <a:spAutoFit/>
          </a:bodyPr>
          <a:lstStyle/>
          <a:p>
            <a:r>
              <a:rPr lang="en-US" sz="2000" b="1" dirty="0" smtClean="0">
                <a:solidFill>
                  <a:schemeClr val="tx2">
                    <a:lumMod val="60000"/>
                    <a:lumOff val="40000"/>
                  </a:schemeClr>
                </a:solidFill>
              </a:rPr>
              <a:t>Print Build Plans</a:t>
            </a:r>
            <a:endParaRPr lang="en-US" sz="2000" b="1" dirty="0">
              <a:solidFill>
                <a:schemeClr val="tx2">
                  <a:lumMod val="60000"/>
                  <a:lumOff val="40000"/>
                </a:schemeClr>
              </a:solidFill>
            </a:endParaRPr>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612" y="1447800"/>
            <a:ext cx="3905250" cy="32385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379412" y="1143000"/>
            <a:ext cx="4800600" cy="276999"/>
          </a:xfrm>
          <a:prstGeom prst="rect">
            <a:avLst/>
          </a:prstGeom>
          <a:noFill/>
        </p:spPr>
        <p:txBody>
          <a:bodyPr wrap="square" rtlCol="0">
            <a:spAutoFit/>
          </a:bodyPr>
          <a:lstStyle/>
          <a:p>
            <a:r>
              <a:rPr lang="en-US" sz="1200" dirty="0" smtClean="0"/>
              <a:t>1. Select “My Design Areas” in toolbar in the top right of your screen.</a:t>
            </a:r>
            <a:endParaRPr lang="en-US" sz="1200" dirty="0"/>
          </a:p>
        </p:txBody>
      </p:sp>
      <p:sp>
        <p:nvSpPr>
          <p:cNvPr id="9" name="TextBox 8"/>
          <p:cNvSpPr txBox="1"/>
          <p:nvPr/>
        </p:nvSpPr>
        <p:spPr>
          <a:xfrm>
            <a:off x="379412" y="2057400"/>
            <a:ext cx="4648200" cy="276999"/>
          </a:xfrm>
          <a:prstGeom prst="rect">
            <a:avLst/>
          </a:prstGeom>
          <a:noFill/>
        </p:spPr>
        <p:txBody>
          <a:bodyPr wrap="square" rtlCol="0">
            <a:spAutoFit/>
          </a:bodyPr>
          <a:lstStyle/>
          <a:p>
            <a:r>
              <a:rPr lang="en-US" sz="1200" dirty="0" smtClean="0"/>
              <a:t>2. Select the name of the design area to view more options. </a:t>
            </a:r>
            <a:endParaRPr lang="en-US" sz="1200" dirty="0"/>
          </a:p>
        </p:txBody>
      </p:sp>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412" y="4239399"/>
            <a:ext cx="5733716" cy="2204067"/>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379412" y="3962400"/>
            <a:ext cx="5486400" cy="276999"/>
          </a:xfrm>
          <a:prstGeom prst="rect">
            <a:avLst/>
          </a:prstGeom>
          <a:noFill/>
        </p:spPr>
        <p:txBody>
          <a:bodyPr wrap="square" rtlCol="0">
            <a:spAutoFit/>
          </a:bodyPr>
          <a:lstStyle/>
          <a:p>
            <a:r>
              <a:rPr lang="en-US" sz="1200" dirty="0" smtClean="0"/>
              <a:t>3. Select the “Print” button in the top right corner. </a:t>
            </a:r>
            <a:endParaRPr lang="en-US" sz="1200" dirty="0"/>
          </a:p>
        </p:txBody>
      </p:sp>
      <p:sp>
        <p:nvSpPr>
          <p:cNvPr id="11" name="Rectangle 10"/>
          <p:cNvSpPr/>
          <p:nvPr/>
        </p:nvSpPr>
        <p:spPr>
          <a:xfrm>
            <a:off x="7011987" y="1519535"/>
            <a:ext cx="5178425" cy="461665"/>
          </a:xfrm>
          <a:prstGeom prst="rect">
            <a:avLst/>
          </a:prstGeom>
        </p:spPr>
        <p:txBody>
          <a:bodyPr wrap="square">
            <a:spAutoFit/>
          </a:bodyPr>
          <a:lstStyle/>
          <a:p>
            <a:r>
              <a:rPr lang="en-US" sz="1200" dirty="0"/>
              <a:t>This will direct you to another page that allows you to print a summary of your design </a:t>
            </a:r>
            <a:r>
              <a:rPr lang="en-US" sz="1200" dirty="0" smtClean="0"/>
              <a:t>area/BOM as shown below.</a:t>
            </a:r>
            <a:endParaRPr lang="en-US" sz="1200" dirty="0"/>
          </a:p>
        </p:txBody>
      </p:sp>
      <p:pic>
        <p:nvPicPr>
          <p:cNvPr id="512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8645" y="2155031"/>
            <a:ext cx="4850829" cy="3614738"/>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5127"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7037" y="2374387"/>
            <a:ext cx="4752975" cy="144780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8813007" y="2852067"/>
            <a:ext cx="1320006" cy="246221"/>
          </a:xfrm>
          <a:prstGeom prst="rect">
            <a:avLst/>
          </a:prstGeom>
          <a:solidFill>
            <a:schemeClr val="bg1"/>
          </a:solidFill>
        </p:spPr>
        <p:txBody>
          <a:bodyPr wrap="square" rtlCol="0">
            <a:spAutoFit/>
          </a:bodyPr>
          <a:lstStyle/>
          <a:p>
            <a:r>
              <a:rPr lang="en-US" sz="1000" b="1" dirty="0" smtClean="0">
                <a:latin typeface="Arial" panose="020B0604020202020204" pitchFamily="34" charset="0"/>
                <a:cs typeface="Arial" panose="020B0604020202020204" pitchFamily="34" charset="0"/>
              </a:rPr>
              <a:t>Project ID Test</a:t>
            </a:r>
            <a:endParaRPr lang="en-US" sz="1000" b="1" dirty="0">
              <a:latin typeface="Arial" panose="020B0604020202020204" pitchFamily="34" charset="0"/>
              <a:cs typeface="Arial" panose="020B0604020202020204" pitchFamily="34" charset="0"/>
            </a:endParaRPr>
          </a:p>
        </p:txBody>
      </p:sp>
      <p:pic>
        <p:nvPicPr>
          <p:cNvPr id="13" name="slide 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367937" y="5898222"/>
            <a:ext cx="609600" cy="609600"/>
          </a:xfrm>
          <a:prstGeom prst="rect">
            <a:avLst/>
          </a:prstGeom>
        </p:spPr>
      </p:pic>
    </p:spTree>
    <p:extLst>
      <p:ext uri="{BB962C8B-B14F-4D97-AF65-F5344CB8AC3E}">
        <p14:creationId xmlns:p14="http://schemas.microsoft.com/office/powerpoint/2010/main" val="373933169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49"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03212" y="742890"/>
            <a:ext cx="5334000" cy="400110"/>
          </a:xfrm>
          <a:prstGeom prst="rect">
            <a:avLst/>
          </a:prstGeom>
          <a:noFill/>
        </p:spPr>
        <p:txBody>
          <a:bodyPr wrap="square" rtlCol="0">
            <a:spAutoFit/>
          </a:bodyPr>
          <a:lstStyle/>
          <a:p>
            <a:r>
              <a:rPr lang="en-US" sz="2000" b="1" dirty="0" smtClean="0">
                <a:solidFill>
                  <a:schemeClr val="tx2">
                    <a:lumMod val="60000"/>
                    <a:lumOff val="40000"/>
                  </a:schemeClr>
                </a:solidFill>
              </a:rPr>
              <a:t>Print Build Plans</a:t>
            </a:r>
            <a:endParaRPr lang="en-US" sz="2000" b="1" dirty="0">
              <a:solidFill>
                <a:schemeClr val="tx2">
                  <a:lumMod val="60000"/>
                  <a:lumOff val="40000"/>
                </a:schemeClr>
              </a:solidFill>
            </a:endParaRPr>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839" y="2286000"/>
            <a:ext cx="6739773" cy="259080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271936" y="1413164"/>
            <a:ext cx="4146076" cy="461665"/>
          </a:xfrm>
          <a:prstGeom prst="rect">
            <a:avLst/>
          </a:prstGeom>
          <a:noFill/>
        </p:spPr>
        <p:txBody>
          <a:bodyPr wrap="square" rtlCol="0">
            <a:spAutoFit/>
          </a:bodyPr>
          <a:lstStyle/>
          <a:p>
            <a:r>
              <a:rPr lang="en-US" sz="1200" dirty="0" smtClean="0"/>
              <a:t>Select “Cabinet Splice Plan”, “Build Splice Plan,” and “Cable Splice Plan” to view/print the respective splice plan.</a:t>
            </a:r>
            <a:endParaRPr lang="en-US" sz="1200" dirty="0"/>
          </a:p>
        </p:txBody>
      </p:sp>
      <p:pic>
        <p:nvPicPr>
          <p:cNvPr id="614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44412" y="1643996"/>
            <a:ext cx="4641200" cy="4431779"/>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7161212" y="1219200"/>
            <a:ext cx="4572000" cy="276999"/>
          </a:xfrm>
          <a:prstGeom prst="rect">
            <a:avLst/>
          </a:prstGeom>
          <a:noFill/>
        </p:spPr>
        <p:txBody>
          <a:bodyPr wrap="square" rtlCol="0">
            <a:spAutoFit/>
          </a:bodyPr>
          <a:lstStyle/>
          <a:p>
            <a:r>
              <a:rPr lang="en-US" sz="1200" dirty="0" smtClean="0"/>
              <a:t>Example of Cabinet Splice Plan:</a:t>
            </a:r>
            <a:endParaRPr lang="en-US" sz="1200" dirty="0"/>
          </a:p>
        </p:txBody>
      </p:sp>
      <p:pic>
        <p:nvPicPr>
          <p:cNvPr id="8" name="slide 3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435600" y="5943600"/>
            <a:ext cx="609600" cy="609600"/>
          </a:xfrm>
          <a:prstGeom prst="rect">
            <a:avLst/>
          </a:prstGeom>
        </p:spPr>
      </p:pic>
    </p:spTree>
    <p:extLst>
      <p:ext uri="{BB962C8B-B14F-4D97-AF65-F5344CB8AC3E}">
        <p14:creationId xmlns:p14="http://schemas.microsoft.com/office/powerpoint/2010/main" val="58690705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08"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594549" y="1981200"/>
            <a:ext cx="7896865" cy="795337"/>
          </a:xfrm>
          <a:prstGeom prst="rect">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03212" y="1143000"/>
            <a:ext cx="8202056" cy="338554"/>
          </a:xfrm>
          <a:prstGeom prst="rect">
            <a:avLst/>
          </a:prstGeom>
          <a:solidFill>
            <a:srgbClr val="0070C0"/>
          </a:solidFill>
        </p:spPr>
        <p:txBody>
          <a:bodyPr wrap="square" rtlCol="0">
            <a:spAutoFit/>
          </a:bodyPr>
          <a:lstStyle/>
          <a:p>
            <a:r>
              <a:rPr lang="en-US" sz="1600" dirty="0" smtClean="0">
                <a:solidFill>
                  <a:prstClr val="white"/>
                </a:solidFill>
              </a:rPr>
              <a:t>General</a:t>
            </a:r>
          </a:p>
        </p:txBody>
      </p:sp>
      <p:sp>
        <p:nvSpPr>
          <p:cNvPr id="18" name="Rectangle 17"/>
          <p:cNvSpPr/>
          <p:nvPr/>
        </p:nvSpPr>
        <p:spPr>
          <a:xfrm>
            <a:off x="315086" y="1481555"/>
            <a:ext cx="8166432" cy="499646"/>
          </a:xfrm>
          <a:prstGeom prst="rect">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TextBox 23"/>
          <p:cNvSpPr txBox="1"/>
          <p:nvPr/>
        </p:nvSpPr>
        <p:spPr>
          <a:xfrm>
            <a:off x="1827212" y="1566446"/>
            <a:ext cx="5897880" cy="338554"/>
          </a:xfrm>
          <a:prstGeom prst="rect">
            <a:avLst/>
          </a:prstGeom>
          <a:solidFill>
            <a:schemeClr val="bg1"/>
          </a:solidFill>
        </p:spPr>
        <p:txBody>
          <a:bodyPr wrap="square" rtlCol="0">
            <a:spAutoFit/>
          </a:bodyPr>
          <a:lstStyle/>
          <a:p>
            <a:pPr algn="ctr"/>
            <a:r>
              <a:rPr lang="en-US" sz="1600" dirty="0" smtClean="0">
                <a:solidFill>
                  <a:srgbClr val="0070C0"/>
                </a:solidFill>
              </a:rPr>
              <a:t>Design area information and default cable selection</a:t>
            </a:r>
          </a:p>
        </p:txBody>
      </p:sp>
      <p:sp>
        <p:nvSpPr>
          <p:cNvPr id="26" name="TextBox 25"/>
          <p:cNvSpPr txBox="1"/>
          <p:nvPr/>
        </p:nvSpPr>
        <p:spPr>
          <a:xfrm>
            <a:off x="584262" y="1981200"/>
            <a:ext cx="7897256" cy="338554"/>
          </a:xfrm>
          <a:prstGeom prst="rect">
            <a:avLst/>
          </a:prstGeom>
          <a:solidFill>
            <a:srgbClr val="0070C0"/>
          </a:solidFill>
        </p:spPr>
        <p:txBody>
          <a:bodyPr wrap="square" rtlCol="0">
            <a:spAutoFit/>
          </a:bodyPr>
          <a:lstStyle/>
          <a:p>
            <a:r>
              <a:rPr lang="en-US" sz="1600" dirty="0" smtClean="0">
                <a:solidFill>
                  <a:prstClr val="white"/>
                </a:solidFill>
              </a:rPr>
              <a:t>Design Configuration</a:t>
            </a:r>
          </a:p>
        </p:txBody>
      </p:sp>
      <p:sp>
        <p:nvSpPr>
          <p:cNvPr id="29" name="TextBox 28"/>
          <p:cNvSpPr txBox="1"/>
          <p:nvPr/>
        </p:nvSpPr>
        <p:spPr>
          <a:xfrm>
            <a:off x="1855312" y="2362200"/>
            <a:ext cx="5897880" cy="338554"/>
          </a:xfrm>
          <a:prstGeom prst="rect">
            <a:avLst/>
          </a:prstGeom>
          <a:solidFill>
            <a:schemeClr val="bg1"/>
          </a:solidFill>
        </p:spPr>
        <p:txBody>
          <a:bodyPr wrap="square" rtlCol="0">
            <a:spAutoFit/>
          </a:bodyPr>
          <a:lstStyle/>
          <a:p>
            <a:pPr algn="ctr"/>
            <a:r>
              <a:rPr lang="en-US" sz="1600" dirty="0" smtClean="0">
                <a:solidFill>
                  <a:srgbClr val="0070C0"/>
                </a:solidFill>
              </a:rPr>
              <a:t>Product selection and configuration</a:t>
            </a:r>
          </a:p>
        </p:txBody>
      </p:sp>
      <p:sp>
        <p:nvSpPr>
          <p:cNvPr id="30" name="Rectangle 29"/>
          <p:cNvSpPr/>
          <p:nvPr/>
        </p:nvSpPr>
        <p:spPr>
          <a:xfrm>
            <a:off x="782574" y="2776537"/>
            <a:ext cx="7716921" cy="779249"/>
          </a:xfrm>
          <a:prstGeom prst="rect">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TextBox 30"/>
          <p:cNvSpPr txBox="1"/>
          <p:nvPr/>
        </p:nvSpPr>
        <p:spPr>
          <a:xfrm>
            <a:off x="772287" y="2776537"/>
            <a:ext cx="7727208" cy="338554"/>
          </a:xfrm>
          <a:prstGeom prst="rect">
            <a:avLst/>
          </a:prstGeom>
          <a:solidFill>
            <a:srgbClr val="0070C0"/>
          </a:solidFill>
        </p:spPr>
        <p:txBody>
          <a:bodyPr wrap="square" rtlCol="0">
            <a:spAutoFit/>
          </a:bodyPr>
          <a:lstStyle/>
          <a:p>
            <a:r>
              <a:rPr lang="en-US" sz="1600" dirty="0" smtClean="0">
                <a:solidFill>
                  <a:prstClr val="white"/>
                </a:solidFill>
              </a:rPr>
              <a:t>Cabinet</a:t>
            </a:r>
          </a:p>
        </p:txBody>
      </p:sp>
      <p:sp>
        <p:nvSpPr>
          <p:cNvPr id="32" name="TextBox 31"/>
          <p:cNvSpPr txBox="1"/>
          <p:nvPr/>
        </p:nvSpPr>
        <p:spPr>
          <a:xfrm>
            <a:off x="1522412" y="3166646"/>
            <a:ext cx="6449889" cy="338554"/>
          </a:xfrm>
          <a:prstGeom prst="rect">
            <a:avLst/>
          </a:prstGeom>
          <a:solidFill>
            <a:schemeClr val="bg1"/>
          </a:solidFill>
        </p:spPr>
        <p:txBody>
          <a:bodyPr wrap="square" rtlCol="0">
            <a:spAutoFit/>
          </a:bodyPr>
          <a:lstStyle/>
          <a:p>
            <a:pPr algn="ctr"/>
            <a:r>
              <a:rPr lang="en-US" sz="1600" dirty="0">
                <a:solidFill>
                  <a:srgbClr val="0070C0"/>
                </a:solidFill>
              </a:rPr>
              <a:t>A</a:t>
            </a:r>
            <a:r>
              <a:rPr lang="en-US" sz="1600" dirty="0" smtClean="0">
                <a:solidFill>
                  <a:srgbClr val="0070C0"/>
                </a:solidFill>
              </a:rPr>
              <a:t>dd builds and the option to select Cabinet, Splitter, and Closure</a:t>
            </a:r>
          </a:p>
        </p:txBody>
      </p:sp>
      <p:sp>
        <p:nvSpPr>
          <p:cNvPr id="34" name="TextBox 33"/>
          <p:cNvSpPr txBox="1"/>
          <p:nvPr/>
        </p:nvSpPr>
        <p:spPr>
          <a:xfrm>
            <a:off x="1004248" y="3546857"/>
            <a:ext cx="7516256" cy="338554"/>
          </a:xfrm>
          <a:prstGeom prst="rect">
            <a:avLst/>
          </a:prstGeom>
          <a:solidFill>
            <a:srgbClr val="0070C0"/>
          </a:solidFill>
        </p:spPr>
        <p:txBody>
          <a:bodyPr wrap="square" rtlCol="0">
            <a:spAutoFit/>
          </a:bodyPr>
          <a:lstStyle/>
          <a:p>
            <a:r>
              <a:rPr lang="en-US" sz="1600" dirty="0" smtClean="0">
                <a:solidFill>
                  <a:prstClr val="white"/>
                </a:solidFill>
              </a:rPr>
              <a:t>Splitter</a:t>
            </a:r>
          </a:p>
        </p:txBody>
      </p:sp>
      <p:sp>
        <p:nvSpPr>
          <p:cNvPr id="36" name="TextBox 35"/>
          <p:cNvSpPr txBox="1"/>
          <p:nvPr/>
        </p:nvSpPr>
        <p:spPr>
          <a:xfrm>
            <a:off x="990785" y="3904107"/>
            <a:ext cx="7522293" cy="338554"/>
          </a:xfrm>
          <a:prstGeom prst="rect">
            <a:avLst/>
          </a:prstGeom>
          <a:solidFill>
            <a:srgbClr val="0070C0"/>
          </a:solidFill>
        </p:spPr>
        <p:txBody>
          <a:bodyPr wrap="square" rtlCol="0">
            <a:spAutoFit/>
          </a:bodyPr>
          <a:lstStyle/>
          <a:p>
            <a:r>
              <a:rPr lang="en-US" sz="1600" dirty="0" smtClean="0">
                <a:solidFill>
                  <a:prstClr val="white"/>
                </a:solidFill>
              </a:rPr>
              <a:t>Closure</a:t>
            </a:r>
          </a:p>
        </p:txBody>
      </p:sp>
      <p:sp>
        <p:nvSpPr>
          <p:cNvPr id="37" name="Rectangle 36"/>
          <p:cNvSpPr/>
          <p:nvPr/>
        </p:nvSpPr>
        <p:spPr>
          <a:xfrm>
            <a:off x="795502" y="4267200"/>
            <a:ext cx="7705701" cy="779249"/>
          </a:xfrm>
          <a:prstGeom prst="rect">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Box 37"/>
          <p:cNvSpPr txBox="1"/>
          <p:nvPr/>
        </p:nvSpPr>
        <p:spPr>
          <a:xfrm>
            <a:off x="797089" y="4267200"/>
            <a:ext cx="7709561" cy="338554"/>
          </a:xfrm>
          <a:prstGeom prst="rect">
            <a:avLst/>
          </a:prstGeom>
          <a:solidFill>
            <a:srgbClr val="0070C0"/>
          </a:solidFill>
        </p:spPr>
        <p:txBody>
          <a:bodyPr wrap="square" rtlCol="0">
            <a:spAutoFit/>
          </a:bodyPr>
          <a:lstStyle/>
          <a:p>
            <a:r>
              <a:rPr lang="en-US" sz="1600" dirty="0" smtClean="0">
                <a:solidFill>
                  <a:prstClr val="white"/>
                </a:solidFill>
              </a:rPr>
              <a:t>Build</a:t>
            </a:r>
          </a:p>
        </p:txBody>
      </p:sp>
      <p:sp>
        <p:nvSpPr>
          <p:cNvPr id="39" name="TextBox 38"/>
          <p:cNvSpPr txBox="1"/>
          <p:nvPr/>
        </p:nvSpPr>
        <p:spPr>
          <a:xfrm>
            <a:off x="1913464" y="4648200"/>
            <a:ext cx="5897852" cy="338554"/>
          </a:xfrm>
          <a:prstGeom prst="rect">
            <a:avLst/>
          </a:prstGeom>
          <a:solidFill>
            <a:schemeClr val="bg1"/>
          </a:solidFill>
        </p:spPr>
        <p:txBody>
          <a:bodyPr wrap="square" rtlCol="0">
            <a:spAutoFit/>
          </a:bodyPr>
          <a:lstStyle/>
          <a:p>
            <a:pPr algn="ctr"/>
            <a:r>
              <a:rPr lang="en-US" sz="1600" dirty="0" err="1" smtClean="0">
                <a:solidFill>
                  <a:srgbClr val="0070C0"/>
                </a:solidFill>
              </a:rPr>
              <a:t>FlexNAP</a:t>
            </a:r>
            <a:r>
              <a:rPr lang="en-US" sz="1600" dirty="0" smtClean="0">
                <a:solidFill>
                  <a:srgbClr val="0070C0"/>
                </a:solidFill>
              </a:rPr>
              <a:t>™ Assembly configuration</a:t>
            </a:r>
          </a:p>
        </p:txBody>
      </p:sp>
      <p:sp>
        <p:nvSpPr>
          <p:cNvPr id="40" name="TextBox 39"/>
          <p:cNvSpPr txBox="1"/>
          <p:nvPr/>
        </p:nvSpPr>
        <p:spPr>
          <a:xfrm>
            <a:off x="980498" y="5057900"/>
            <a:ext cx="7543800" cy="338554"/>
          </a:xfrm>
          <a:prstGeom prst="rect">
            <a:avLst/>
          </a:prstGeom>
          <a:solidFill>
            <a:srgbClr val="0070C0"/>
          </a:solidFill>
          <a:ln w="12700">
            <a:solidFill>
              <a:schemeClr val="bg1"/>
            </a:solidFill>
          </a:ln>
        </p:spPr>
        <p:txBody>
          <a:bodyPr wrap="square" rtlCol="0">
            <a:spAutoFit/>
          </a:bodyPr>
          <a:lstStyle/>
          <a:p>
            <a:r>
              <a:rPr lang="en-US" sz="1600" dirty="0" smtClean="0">
                <a:solidFill>
                  <a:prstClr val="white"/>
                </a:solidFill>
              </a:rPr>
              <a:t>Location</a:t>
            </a:r>
          </a:p>
        </p:txBody>
      </p:sp>
      <p:sp>
        <p:nvSpPr>
          <p:cNvPr id="41" name="TextBox 40"/>
          <p:cNvSpPr txBox="1"/>
          <p:nvPr/>
        </p:nvSpPr>
        <p:spPr>
          <a:xfrm>
            <a:off x="1486788" y="5755575"/>
            <a:ext cx="7037512" cy="338554"/>
          </a:xfrm>
          <a:prstGeom prst="rect">
            <a:avLst/>
          </a:prstGeom>
          <a:solidFill>
            <a:srgbClr val="0070C0"/>
          </a:solidFill>
          <a:ln>
            <a:solidFill>
              <a:schemeClr val="bg1"/>
            </a:solidFill>
          </a:ln>
        </p:spPr>
        <p:txBody>
          <a:bodyPr wrap="square" rtlCol="0">
            <a:spAutoFit/>
          </a:bodyPr>
          <a:lstStyle/>
          <a:p>
            <a:r>
              <a:rPr lang="en-US" sz="1600" dirty="0" smtClean="0">
                <a:solidFill>
                  <a:prstClr val="white"/>
                </a:solidFill>
              </a:rPr>
              <a:t>Multiport</a:t>
            </a:r>
          </a:p>
        </p:txBody>
      </p:sp>
      <p:sp>
        <p:nvSpPr>
          <p:cNvPr id="42" name="TextBox 41"/>
          <p:cNvSpPr txBox="1"/>
          <p:nvPr/>
        </p:nvSpPr>
        <p:spPr>
          <a:xfrm>
            <a:off x="1200481" y="5417021"/>
            <a:ext cx="7323818" cy="338554"/>
          </a:xfrm>
          <a:prstGeom prst="rect">
            <a:avLst/>
          </a:prstGeom>
          <a:solidFill>
            <a:srgbClr val="0070C0"/>
          </a:solidFill>
        </p:spPr>
        <p:txBody>
          <a:bodyPr wrap="square" rtlCol="0">
            <a:spAutoFit/>
          </a:bodyPr>
          <a:lstStyle/>
          <a:p>
            <a:r>
              <a:rPr lang="en-US" sz="1600" dirty="0" smtClean="0">
                <a:solidFill>
                  <a:prstClr val="white"/>
                </a:solidFill>
              </a:rPr>
              <a:t>Tap/Tether</a:t>
            </a:r>
          </a:p>
        </p:txBody>
      </p:sp>
      <p:sp>
        <p:nvSpPr>
          <p:cNvPr id="43" name="TextBox 42"/>
          <p:cNvSpPr txBox="1"/>
          <p:nvPr/>
        </p:nvSpPr>
        <p:spPr>
          <a:xfrm>
            <a:off x="1607749" y="6094129"/>
            <a:ext cx="6916551" cy="338554"/>
          </a:xfrm>
          <a:prstGeom prst="rect">
            <a:avLst/>
          </a:prstGeom>
          <a:solidFill>
            <a:srgbClr val="0070C0"/>
          </a:solidFill>
          <a:ln w="9525">
            <a:solidFill>
              <a:schemeClr val="bg1"/>
            </a:solidFill>
          </a:ln>
        </p:spPr>
        <p:txBody>
          <a:bodyPr wrap="square" rtlCol="0">
            <a:spAutoFit/>
          </a:bodyPr>
          <a:lstStyle/>
          <a:p>
            <a:r>
              <a:rPr lang="en-US" sz="1600" dirty="0" smtClean="0">
                <a:solidFill>
                  <a:prstClr val="white"/>
                </a:solidFill>
              </a:rPr>
              <a:t>Drop</a:t>
            </a:r>
          </a:p>
        </p:txBody>
      </p:sp>
      <p:pic>
        <p:nvPicPr>
          <p:cNvPr id="718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2912" y="1142999"/>
            <a:ext cx="2647950" cy="568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Slide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3212" y="5417021"/>
            <a:ext cx="609600" cy="609600"/>
          </a:xfrm>
          <a:prstGeom prst="rect">
            <a:avLst/>
          </a:prstGeom>
        </p:spPr>
      </p:pic>
    </p:spTree>
    <p:extLst>
      <p:ext uri="{BB962C8B-B14F-4D97-AF65-F5344CB8AC3E}">
        <p14:creationId xmlns:p14="http://schemas.microsoft.com/office/powerpoint/2010/main" val="31080595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0-#ppt_w/2"/>
                                          </p:val>
                                        </p:tav>
                                        <p:tav tm="100000">
                                          <p:val>
                                            <p:strVal val="#ppt_x"/>
                                          </p:val>
                                        </p:tav>
                                      </p:tavLst>
                                    </p:anim>
                                    <p:anim calcmode="lin" valueType="num">
                                      <p:cBhvr additive="base">
                                        <p:cTn id="16"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0-#ppt_w/2"/>
                                          </p:val>
                                        </p:tav>
                                        <p:tav tm="100000">
                                          <p:val>
                                            <p:strVal val="#ppt_x"/>
                                          </p:val>
                                        </p:tav>
                                      </p:tavLst>
                                    </p:anim>
                                    <p:anim calcmode="lin" valueType="num">
                                      <p:cBhvr additive="base">
                                        <p:cTn id="22" dur="500" fill="hold"/>
                                        <p:tgtEl>
                                          <p:spTgt spid="26"/>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0-#ppt_w/2"/>
                                          </p:val>
                                        </p:tav>
                                        <p:tav tm="100000">
                                          <p:val>
                                            <p:strVal val="#ppt_x"/>
                                          </p:val>
                                        </p:tav>
                                      </p:tavLst>
                                    </p:anim>
                                    <p:anim calcmode="lin" valueType="num">
                                      <p:cBhvr additive="base">
                                        <p:cTn id="26" dur="500" fill="hold"/>
                                        <p:tgtEl>
                                          <p:spTgt spid="29"/>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0-#ppt_w/2"/>
                                          </p:val>
                                        </p:tav>
                                        <p:tav tm="100000">
                                          <p:val>
                                            <p:strVal val="#ppt_x"/>
                                          </p:val>
                                        </p:tav>
                                      </p:tavLst>
                                    </p:anim>
                                    <p:anim calcmode="lin" valueType="num">
                                      <p:cBhvr additive="base">
                                        <p:cTn id="36" dur="500" fill="hold"/>
                                        <p:tgtEl>
                                          <p:spTgt spid="3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0-#ppt_w/2"/>
                                          </p:val>
                                        </p:tav>
                                        <p:tav tm="100000">
                                          <p:val>
                                            <p:strVal val="#ppt_x"/>
                                          </p:val>
                                        </p:tav>
                                      </p:tavLst>
                                    </p:anim>
                                    <p:anim calcmode="lin" valueType="num">
                                      <p:cBhvr additive="base">
                                        <p:cTn id="40" dur="500" fill="hold"/>
                                        <p:tgtEl>
                                          <p:spTgt spid="3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0-#ppt_w/2"/>
                                          </p:val>
                                        </p:tav>
                                        <p:tav tm="100000">
                                          <p:val>
                                            <p:strVal val="#ppt_x"/>
                                          </p:val>
                                        </p:tav>
                                      </p:tavLst>
                                    </p:anim>
                                    <p:anim calcmode="lin" valueType="num">
                                      <p:cBhvr additive="base">
                                        <p:cTn id="44"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fill="hold"/>
                                        <p:tgtEl>
                                          <p:spTgt spid="34"/>
                                        </p:tgtEl>
                                        <p:attrNameLst>
                                          <p:attrName>ppt_x</p:attrName>
                                        </p:attrNameLst>
                                      </p:cBhvr>
                                      <p:tavLst>
                                        <p:tav tm="0">
                                          <p:val>
                                            <p:strVal val="0-#ppt_w/2"/>
                                          </p:val>
                                        </p:tav>
                                        <p:tav tm="100000">
                                          <p:val>
                                            <p:strVal val="#ppt_x"/>
                                          </p:val>
                                        </p:tav>
                                      </p:tavLst>
                                    </p:anim>
                                    <p:anim calcmode="lin" valueType="num">
                                      <p:cBhvr additive="base">
                                        <p:cTn id="50" dur="500" fill="hold"/>
                                        <p:tgtEl>
                                          <p:spTgt spid="34"/>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additive="base">
                                        <p:cTn id="53" dur="500" fill="hold"/>
                                        <p:tgtEl>
                                          <p:spTgt spid="36"/>
                                        </p:tgtEl>
                                        <p:attrNameLst>
                                          <p:attrName>ppt_x</p:attrName>
                                        </p:attrNameLst>
                                      </p:cBhvr>
                                      <p:tavLst>
                                        <p:tav tm="0">
                                          <p:val>
                                            <p:strVal val="0-#ppt_w/2"/>
                                          </p:val>
                                        </p:tav>
                                        <p:tav tm="100000">
                                          <p:val>
                                            <p:strVal val="#ppt_x"/>
                                          </p:val>
                                        </p:tav>
                                      </p:tavLst>
                                    </p:anim>
                                    <p:anim calcmode="lin" valueType="num">
                                      <p:cBhvr additive="base">
                                        <p:cTn id="54"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500" fill="hold"/>
                                        <p:tgtEl>
                                          <p:spTgt spid="37"/>
                                        </p:tgtEl>
                                        <p:attrNameLst>
                                          <p:attrName>ppt_x</p:attrName>
                                        </p:attrNameLst>
                                      </p:cBhvr>
                                      <p:tavLst>
                                        <p:tav tm="0">
                                          <p:val>
                                            <p:strVal val="0-#ppt_w/2"/>
                                          </p:val>
                                        </p:tav>
                                        <p:tav tm="100000">
                                          <p:val>
                                            <p:strVal val="#ppt_x"/>
                                          </p:val>
                                        </p:tav>
                                      </p:tavLst>
                                    </p:anim>
                                    <p:anim calcmode="lin" valueType="num">
                                      <p:cBhvr additive="base">
                                        <p:cTn id="60" dur="500" fill="hold"/>
                                        <p:tgtEl>
                                          <p:spTgt spid="37"/>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additive="base">
                                        <p:cTn id="63" dur="500" fill="hold"/>
                                        <p:tgtEl>
                                          <p:spTgt spid="39"/>
                                        </p:tgtEl>
                                        <p:attrNameLst>
                                          <p:attrName>ppt_x</p:attrName>
                                        </p:attrNameLst>
                                      </p:cBhvr>
                                      <p:tavLst>
                                        <p:tav tm="0">
                                          <p:val>
                                            <p:strVal val="0-#ppt_w/2"/>
                                          </p:val>
                                        </p:tav>
                                        <p:tav tm="100000">
                                          <p:val>
                                            <p:strVal val="#ppt_x"/>
                                          </p:val>
                                        </p:tav>
                                      </p:tavLst>
                                    </p:anim>
                                    <p:anim calcmode="lin" valueType="num">
                                      <p:cBhvr additive="base">
                                        <p:cTn id="64" dur="500" fill="hold"/>
                                        <p:tgtEl>
                                          <p:spTgt spid="39"/>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anim calcmode="lin" valueType="num">
                                      <p:cBhvr additive="base">
                                        <p:cTn id="67" dur="500" fill="hold"/>
                                        <p:tgtEl>
                                          <p:spTgt spid="38"/>
                                        </p:tgtEl>
                                        <p:attrNameLst>
                                          <p:attrName>ppt_x</p:attrName>
                                        </p:attrNameLst>
                                      </p:cBhvr>
                                      <p:tavLst>
                                        <p:tav tm="0">
                                          <p:val>
                                            <p:strVal val="0-#ppt_w/2"/>
                                          </p:val>
                                        </p:tav>
                                        <p:tav tm="100000">
                                          <p:val>
                                            <p:strVal val="#ppt_x"/>
                                          </p:val>
                                        </p:tav>
                                      </p:tavLst>
                                    </p:anim>
                                    <p:anim calcmode="lin" valueType="num">
                                      <p:cBhvr additive="base">
                                        <p:cTn id="68"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0"/>
                                        </p:tgtEl>
                                        <p:attrNameLst>
                                          <p:attrName>style.visibility</p:attrName>
                                        </p:attrNameLst>
                                      </p:cBhvr>
                                      <p:to>
                                        <p:strVal val="visible"/>
                                      </p:to>
                                    </p:set>
                                    <p:anim calcmode="lin" valueType="num">
                                      <p:cBhvr additive="base">
                                        <p:cTn id="73" dur="500" fill="hold"/>
                                        <p:tgtEl>
                                          <p:spTgt spid="40"/>
                                        </p:tgtEl>
                                        <p:attrNameLst>
                                          <p:attrName>ppt_x</p:attrName>
                                        </p:attrNameLst>
                                      </p:cBhvr>
                                      <p:tavLst>
                                        <p:tav tm="0">
                                          <p:val>
                                            <p:strVal val="0-#ppt_w/2"/>
                                          </p:val>
                                        </p:tav>
                                        <p:tav tm="100000">
                                          <p:val>
                                            <p:strVal val="#ppt_x"/>
                                          </p:val>
                                        </p:tav>
                                      </p:tavLst>
                                    </p:anim>
                                    <p:anim calcmode="lin" valueType="num">
                                      <p:cBhvr additive="base">
                                        <p:cTn id="74"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anim calcmode="lin" valueType="num">
                                      <p:cBhvr additive="base">
                                        <p:cTn id="79" dur="500" fill="hold"/>
                                        <p:tgtEl>
                                          <p:spTgt spid="42"/>
                                        </p:tgtEl>
                                        <p:attrNameLst>
                                          <p:attrName>ppt_x</p:attrName>
                                        </p:attrNameLst>
                                      </p:cBhvr>
                                      <p:tavLst>
                                        <p:tav tm="0">
                                          <p:val>
                                            <p:strVal val="0-#ppt_w/2"/>
                                          </p:val>
                                        </p:tav>
                                        <p:tav tm="100000">
                                          <p:val>
                                            <p:strVal val="#ppt_x"/>
                                          </p:val>
                                        </p:tav>
                                      </p:tavLst>
                                    </p:anim>
                                    <p:anim calcmode="lin" valueType="num">
                                      <p:cBhvr additive="base">
                                        <p:cTn id="80"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1"/>
                                        </p:tgtEl>
                                        <p:attrNameLst>
                                          <p:attrName>style.visibility</p:attrName>
                                        </p:attrNameLst>
                                      </p:cBhvr>
                                      <p:to>
                                        <p:strVal val="visible"/>
                                      </p:to>
                                    </p:set>
                                    <p:anim calcmode="lin" valueType="num">
                                      <p:cBhvr additive="base">
                                        <p:cTn id="85" dur="500" fill="hold"/>
                                        <p:tgtEl>
                                          <p:spTgt spid="41"/>
                                        </p:tgtEl>
                                        <p:attrNameLst>
                                          <p:attrName>ppt_x</p:attrName>
                                        </p:attrNameLst>
                                      </p:cBhvr>
                                      <p:tavLst>
                                        <p:tav tm="0">
                                          <p:val>
                                            <p:strVal val="0-#ppt_w/2"/>
                                          </p:val>
                                        </p:tav>
                                        <p:tav tm="100000">
                                          <p:val>
                                            <p:strVal val="#ppt_x"/>
                                          </p:val>
                                        </p:tav>
                                      </p:tavLst>
                                    </p:anim>
                                    <p:anim calcmode="lin" valueType="num">
                                      <p:cBhvr additive="base">
                                        <p:cTn id="86"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3"/>
                                        </p:tgtEl>
                                        <p:attrNameLst>
                                          <p:attrName>style.visibility</p:attrName>
                                        </p:attrNameLst>
                                      </p:cBhvr>
                                      <p:to>
                                        <p:strVal val="visible"/>
                                      </p:to>
                                    </p:set>
                                    <p:anim calcmode="lin" valueType="num">
                                      <p:cBhvr additive="base">
                                        <p:cTn id="91" dur="500" fill="hold"/>
                                        <p:tgtEl>
                                          <p:spTgt spid="43"/>
                                        </p:tgtEl>
                                        <p:attrNameLst>
                                          <p:attrName>ppt_x</p:attrName>
                                        </p:attrNameLst>
                                      </p:cBhvr>
                                      <p:tavLst>
                                        <p:tav tm="0">
                                          <p:val>
                                            <p:strVal val="0-#ppt_w/2"/>
                                          </p:val>
                                        </p:tav>
                                        <p:tav tm="100000">
                                          <p:val>
                                            <p:strVal val="#ppt_x"/>
                                          </p:val>
                                        </p:tav>
                                      </p:tavLst>
                                    </p:anim>
                                    <p:anim calcmode="lin" valueType="num">
                                      <p:cBhvr additive="base">
                                        <p:cTn id="92"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3" restart="whenNotActive" fill="hold" evtFilter="cancelBubble" nodeType="interactiveSeq">
                <p:stCondLst>
                  <p:cond evt="onClick" delay="0">
                    <p:tgtEl>
                      <p:spTgt spid="22"/>
                    </p:tgtEl>
                  </p:cond>
                </p:stCondLst>
                <p:endSync evt="end" delay="0">
                  <p:rtn val="all"/>
                </p:endSync>
                <p:childTnLst>
                  <p:par>
                    <p:cTn id="94" fill="hold">
                      <p:stCondLst>
                        <p:cond delay="0"/>
                      </p:stCondLst>
                      <p:childTnLst>
                        <p:par>
                          <p:cTn id="95" fill="hold">
                            <p:stCondLst>
                              <p:cond delay="0"/>
                            </p:stCondLst>
                            <p:childTnLst>
                              <p:par>
                                <p:cTn id="96" presetID="1" presetClass="mediacall" presetSubtype="0" fill="hold" nodeType="clickEffect">
                                  <p:stCondLst>
                                    <p:cond delay="0"/>
                                  </p:stCondLst>
                                  <p:childTnLst>
                                    <p:cmd type="call" cmd="playFrom(0.0)">
                                      <p:cBhvr>
                                        <p:cTn id="97" dur="129570" fill="hold"/>
                                        <p:tgtEl>
                                          <p:spTgt spid="22"/>
                                        </p:tgtEl>
                                      </p:cBhvr>
                                    </p:cmd>
                                  </p:childTnLst>
                                </p:cTn>
                              </p:par>
                            </p:childTnLst>
                          </p:cTn>
                        </p:par>
                      </p:childTnLst>
                    </p:cTn>
                  </p:par>
                </p:childTnLst>
              </p:cTn>
              <p:nextCondLst>
                <p:cond evt="onClick" delay="0">
                  <p:tgtEl>
                    <p:spTgt spid="22"/>
                  </p:tgtEl>
                </p:cond>
              </p:nextCondLst>
            </p:seq>
            <p:audio>
              <p:cMediaNode vol="80000">
                <p:cTn id="98" fill="hold" display="0">
                  <p:stCondLst>
                    <p:cond delay="indefinite"/>
                  </p:stCondLst>
                  <p:endCondLst>
                    <p:cond evt="onStopAudio" delay="0">
                      <p:tgtEl>
                        <p:sldTgt/>
                      </p:tgtEl>
                    </p:cond>
                  </p:endCondLst>
                </p:cTn>
                <p:tgtEl>
                  <p:spTgt spid="22"/>
                </p:tgtEl>
              </p:cMediaNode>
            </p:audio>
          </p:childTnLst>
        </p:cTn>
      </p:par>
    </p:tnLst>
    <p:bldLst>
      <p:bldP spid="28" grpId="0" animBg="1"/>
      <p:bldP spid="16" grpId="0" animBg="1"/>
      <p:bldP spid="18" grpId="0" animBg="1"/>
      <p:bldP spid="24" grpId="0" animBg="1"/>
      <p:bldP spid="26" grpId="0" animBg="1"/>
      <p:bldP spid="29" grpId="0" animBg="1"/>
      <p:bldP spid="30" grpId="0" animBg="1"/>
      <p:bldP spid="31" grpId="0" animBg="1"/>
      <p:bldP spid="32" grpId="0" animBg="1"/>
      <p:bldP spid="34"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51012" y="1214735"/>
            <a:ext cx="8763000" cy="461665"/>
          </a:xfrm>
          <a:prstGeom prst="rect">
            <a:avLst/>
          </a:prstGeom>
          <a:noFill/>
        </p:spPr>
        <p:txBody>
          <a:bodyPr wrap="square" rtlCol="0">
            <a:spAutoFit/>
          </a:bodyPr>
          <a:lstStyle/>
          <a:p>
            <a:r>
              <a:rPr lang="en-US" sz="1200" b="1" dirty="0" smtClean="0"/>
              <a:t>After saving and closing: </a:t>
            </a:r>
            <a:r>
              <a:rPr lang="en-US" sz="1200" dirty="0" smtClean="0"/>
              <a:t>After saving and closing, there will be a screen similar to below summarizing build and materials needed. If something needs to be changed, you may select the edit to re-enter the design and make changes.</a:t>
            </a:r>
            <a:endParaRPr lang="en-US" sz="1200" b="1" dirty="0"/>
          </a:p>
        </p:txBody>
      </p:sp>
      <p:pic>
        <p:nvPicPr>
          <p:cNvPr id="17414"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b="3009"/>
          <a:stretch/>
        </p:blipFill>
        <p:spPr bwMode="auto">
          <a:xfrm>
            <a:off x="1455738" y="1752600"/>
            <a:ext cx="9275762" cy="4730087"/>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03212" y="742890"/>
            <a:ext cx="5334000" cy="400110"/>
          </a:xfrm>
          <a:prstGeom prst="rect">
            <a:avLst/>
          </a:prstGeom>
          <a:noFill/>
        </p:spPr>
        <p:txBody>
          <a:bodyPr wrap="square" rtlCol="0">
            <a:spAutoFit/>
          </a:bodyPr>
          <a:lstStyle/>
          <a:p>
            <a:r>
              <a:rPr lang="en-US" sz="2000" b="1" dirty="0" smtClean="0">
                <a:solidFill>
                  <a:schemeClr val="tx2">
                    <a:lumMod val="60000"/>
                    <a:lumOff val="40000"/>
                  </a:schemeClr>
                </a:solidFill>
              </a:rPr>
              <a:t>Saving and Closing</a:t>
            </a:r>
            <a:endParaRPr lang="en-US" sz="2000" b="1" dirty="0">
              <a:solidFill>
                <a:schemeClr val="tx2">
                  <a:lumMod val="60000"/>
                  <a:lumOff val="40000"/>
                </a:schemeClr>
              </a:solidFill>
            </a:endParaRPr>
          </a:p>
        </p:txBody>
      </p:sp>
      <p:pic>
        <p:nvPicPr>
          <p:cNvPr id="7" name="slide 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76012" y="5486400"/>
            <a:ext cx="609600" cy="609600"/>
          </a:xfrm>
          <a:prstGeom prst="rect">
            <a:avLst/>
          </a:prstGeom>
        </p:spPr>
      </p:pic>
    </p:spTree>
    <p:extLst>
      <p:ext uri="{BB962C8B-B14F-4D97-AF65-F5344CB8AC3E}">
        <p14:creationId xmlns:p14="http://schemas.microsoft.com/office/powerpoint/2010/main" val="166475012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6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812" y="2242066"/>
            <a:ext cx="6875462" cy="32385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12" name="TextBox 11"/>
          <p:cNvSpPr txBox="1"/>
          <p:nvPr/>
        </p:nvSpPr>
        <p:spPr>
          <a:xfrm>
            <a:off x="303212" y="2057400"/>
            <a:ext cx="5589588" cy="369332"/>
          </a:xfrm>
          <a:prstGeom prst="rect">
            <a:avLst/>
          </a:prstGeom>
          <a:noFill/>
        </p:spPr>
        <p:txBody>
          <a:bodyPr wrap="square" rtlCol="0">
            <a:spAutoFit/>
          </a:bodyPr>
          <a:lstStyle/>
          <a:p>
            <a:r>
              <a:rPr lang="en-US" dirty="0" smtClean="0"/>
              <a:t> </a:t>
            </a:r>
            <a:endParaRPr lang="en-US" dirty="0"/>
          </a:p>
        </p:txBody>
      </p:sp>
      <p:sp>
        <p:nvSpPr>
          <p:cNvPr id="13" name="TextBox 12"/>
          <p:cNvSpPr txBox="1"/>
          <p:nvPr/>
        </p:nvSpPr>
        <p:spPr>
          <a:xfrm>
            <a:off x="303212" y="1524000"/>
            <a:ext cx="5715000" cy="276999"/>
          </a:xfrm>
          <a:prstGeom prst="rect">
            <a:avLst/>
          </a:prstGeom>
          <a:noFill/>
        </p:spPr>
        <p:txBody>
          <a:bodyPr wrap="square" rtlCol="0">
            <a:spAutoFit/>
          </a:bodyPr>
          <a:lstStyle/>
          <a:p>
            <a:r>
              <a:rPr lang="en-US" sz="1200" dirty="0" smtClean="0"/>
              <a:t>1. In the navigation bar at the top of the screen, select “My Account”.</a:t>
            </a:r>
            <a:endParaRPr lang="en-US" sz="1200" dirty="0"/>
          </a:p>
        </p:txBody>
      </p:sp>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212" y="3912476"/>
            <a:ext cx="5162550" cy="171450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303212" y="3346020"/>
            <a:ext cx="5589588" cy="276999"/>
          </a:xfrm>
          <a:prstGeom prst="rect">
            <a:avLst/>
          </a:prstGeom>
          <a:noFill/>
        </p:spPr>
        <p:txBody>
          <a:bodyPr wrap="square" rtlCol="0">
            <a:spAutoFit/>
          </a:bodyPr>
          <a:lstStyle/>
          <a:p>
            <a:r>
              <a:rPr lang="en-US" sz="1200" dirty="0" smtClean="0"/>
              <a:t>2. The screen below should appear.</a:t>
            </a:r>
            <a:endParaRPr lang="en-US" sz="1200" dirty="0"/>
          </a:p>
        </p:txBody>
      </p:sp>
      <p:pic>
        <p:nvPicPr>
          <p:cNvPr id="20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8668" y="2447049"/>
            <a:ext cx="1714500" cy="1000125"/>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7466012" y="1180921"/>
            <a:ext cx="4494213" cy="1384995"/>
          </a:xfrm>
          <a:prstGeom prst="rect">
            <a:avLst/>
          </a:prstGeom>
          <a:noFill/>
        </p:spPr>
        <p:txBody>
          <a:bodyPr wrap="square" rtlCol="0">
            <a:spAutoFit/>
          </a:bodyPr>
          <a:lstStyle/>
          <a:p>
            <a:r>
              <a:rPr lang="en-US" sz="1200" dirty="0" smtClean="0"/>
              <a:t>3. In the profile section:</a:t>
            </a:r>
          </a:p>
          <a:p>
            <a:pPr marL="1085850" lvl="2" indent="-171450">
              <a:buFont typeface="Arial" panose="020B0604020202020204" pitchFamily="34" charset="0"/>
              <a:buChar char="•"/>
            </a:pPr>
            <a:r>
              <a:rPr lang="en-US" sz="1200" dirty="0" smtClean="0"/>
              <a:t>Select “Update personal details to change your name, email address, and phone number on the account.</a:t>
            </a:r>
          </a:p>
          <a:p>
            <a:pPr marL="1085850" lvl="2" indent="-171450">
              <a:buFont typeface="Arial" panose="020B0604020202020204" pitchFamily="34" charset="0"/>
              <a:buChar char="•"/>
            </a:pPr>
            <a:r>
              <a:rPr lang="en-US" sz="1200" dirty="0" smtClean="0"/>
              <a:t>Select “Change your password” to change  the password used to log into the configurator.</a:t>
            </a:r>
          </a:p>
          <a:p>
            <a:pPr marL="1085850" lvl="2" indent="-171450">
              <a:buFont typeface="Arial" panose="020B0604020202020204" pitchFamily="34" charset="0"/>
              <a:buChar char="•"/>
            </a:pPr>
            <a:endParaRPr lang="en-US" sz="1200" dirty="0"/>
          </a:p>
        </p:txBody>
      </p:sp>
      <p:pic>
        <p:nvPicPr>
          <p:cNvPr id="205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41543" y="4225925"/>
            <a:ext cx="1428750" cy="62865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7542212" y="3666249"/>
            <a:ext cx="3960813" cy="461665"/>
          </a:xfrm>
          <a:prstGeom prst="rect">
            <a:avLst/>
          </a:prstGeom>
          <a:noFill/>
        </p:spPr>
        <p:txBody>
          <a:bodyPr wrap="square" rtlCol="0">
            <a:spAutoFit/>
          </a:bodyPr>
          <a:lstStyle/>
          <a:p>
            <a:r>
              <a:rPr lang="en-US" sz="1200" dirty="0" smtClean="0"/>
              <a:t>4. Select “Get order status” to be redirected to Corning’s order tracking system.</a:t>
            </a:r>
            <a:endParaRPr lang="en-US" sz="1200" dirty="0"/>
          </a:p>
        </p:txBody>
      </p:sp>
      <p:pic>
        <p:nvPicPr>
          <p:cNvPr id="2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793" y="5711825"/>
            <a:ext cx="2279650"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7542212" y="5109585"/>
            <a:ext cx="4038600" cy="461665"/>
          </a:xfrm>
          <a:prstGeom prst="rect">
            <a:avLst/>
          </a:prstGeom>
          <a:noFill/>
        </p:spPr>
        <p:txBody>
          <a:bodyPr wrap="square" rtlCol="0">
            <a:spAutoFit/>
          </a:bodyPr>
          <a:lstStyle/>
          <a:p>
            <a:r>
              <a:rPr lang="en-US" sz="1200" dirty="0"/>
              <a:t>5</a:t>
            </a:r>
            <a:r>
              <a:rPr lang="en-US" sz="1200" dirty="0" smtClean="0"/>
              <a:t>. Select “Manage your delivery addresses” to add/edit delivery address options for account. </a:t>
            </a:r>
            <a:endParaRPr lang="en-US" sz="1200" dirty="0"/>
          </a:p>
        </p:txBody>
      </p:sp>
      <p:sp>
        <p:nvSpPr>
          <p:cNvPr id="15" name="TextBox 14"/>
          <p:cNvSpPr txBox="1"/>
          <p:nvPr/>
        </p:nvSpPr>
        <p:spPr>
          <a:xfrm>
            <a:off x="303212" y="742890"/>
            <a:ext cx="5334000" cy="400110"/>
          </a:xfrm>
          <a:prstGeom prst="rect">
            <a:avLst/>
          </a:prstGeom>
          <a:noFill/>
        </p:spPr>
        <p:txBody>
          <a:bodyPr wrap="square" rtlCol="0">
            <a:spAutoFit/>
          </a:bodyPr>
          <a:lstStyle/>
          <a:p>
            <a:r>
              <a:rPr lang="en-US" sz="2000" b="1" dirty="0" smtClean="0">
                <a:solidFill>
                  <a:schemeClr val="tx2">
                    <a:lumMod val="60000"/>
                    <a:lumOff val="40000"/>
                  </a:schemeClr>
                </a:solidFill>
              </a:rPr>
              <a:t>Account Management</a:t>
            </a:r>
            <a:endParaRPr lang="en-US" sz="2000" b="1" dirty="0">
              <a:solidFill>
                <a:schemeClr val="tx2">
                  <a:lumMod val="60000"/>
                  <a:lumOff val="40000"/>
                </a:schemeClr>
              </a:solidFill>
            </a:endParaRPr>
          </a:p>
        </p:txBody>
      </p:sp>
      <p:pic>
        <p:nvPicPr>
          <p:cNvPr id="16" name="slide 3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12044" y="5711825"/>
            <a:ext cx="609600" cy="609600"/>
          </a:xfrm>
          <a:prstGeom prst="rect">
            <a:avLst/>
          </a:prstGeom>
        </p:spPr>
      </p:pic>
    </p:spTree>
    <p:extLst>
      <p:ext uri="{BB962C8B-B14F-4D97-AF65-F5344CB8AC3E}">
        <p14:creationId xmlns:p14="http://schemas.microsoft.com/office/powerpoint/2010/main" val="228410389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49"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212" y="1938337"/>
            <a:ext cx="6900862"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03212" y="1290935"/>
            <a:ext cx="5638800" cy="461665"/>
          </a:xfrm>
          <a:prstGeom prst="rect">
            <a:avLst/>
          </a:prstGeom>
          <a:noFill/>
        </p:spPr>
        <p:txBody>
          <a:bodyPr wrap="square" rtlCol="0">
            <a:spAutoFit/>
          </a:bodyPr>
          <a:lstStyle/>
          <a:p>
            <a:r>
              <a:rPr lang="en-US" sz="1200" dirty="0" smtClean="0"/>
              <a:t>1. Select “Contact Us” on the top navigation bar to send a message or get in contact with an administrator within COC.</a:t>
            </a:r>
            <a:endParaRPr lang="en-US" sz="1200" dirty="0"/>
          </a:p>
        </p:txBody>
      </p:sp>
      <p:sp>
        <p:nvSpPr>
          <p:cNvPr id="7" name="TextBox 6"/>
          <p:cNvSpPr txBox="1"/>
          <p:nvPr/>
        </p:nvSpPr>
        <p:spPr>
          <a:xfrm>
            <a:off x="379412" y="2514600"/>
            <a:ext cx="5486400" cy="461665"/>
          </a:xfrm>
          <a:prstGeom prst="rect">
            <a:avLst/>
          </a:prstGeom>
          <a:noFill/>
        </p:spPr>
        <p:txBody>
          <a:bodyPr wrap="square" rtlCol="0">
            <a:spAutoFit/>
          </a:bodyPr>
          <a:lstStyle/>
          <a:p>
            <a:r>
              <a:rPr lang="en-US" sz="1200" dirty="0" smtClean="0"/>
              <a:t>2. Choose a subject and type a message in the text box to be sent to a Corning Administrator.</a:t>
            </a:r>
            <a:endParaRPr lang="en-US" sz="1200" dirty="0"/>
          </a:p>
        </p:txBody>
      </p:sp>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5212" y="3192353"/>
            <a:ext cx="2943225" cy="3000375"/>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56612" y="1905000"/>
            <a:ext cx="1971675" cy="121920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7897414" y="1290934"/>
            <a:ext cx="3090069" cy="461665"/>
          </a:xfrm>
          <a:prstGeom prst="rect">
            <a:avLst/>
          </a:prstGeom>
          <a:noFill/>
        </p:spPr>
        <p:txBody>
          <a:bodyPr wrap="square" rtlCol="0">
            <a:spAutoFit/>
          </a:bodyPr>
          <a:lstStyle/>
          <a:p>
            <a:r>
              <a:rPr lang="en-US" sz="1200" dirty="0" smtClean="0"/>
              <a:t>3. Call the phone numbers below to get in contact with a Corning Representative.</a:t>
            </a:r>
            <a:endParaRPr lang="en-US" sz="1200" dirty="0"/>
          </a:p>
        </p:txBody>
      </p:sp>
      <p:pic>
        <p:nvPicPr>
          <p:cNvPr id="307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56612" y="4411552"/>
            <a:ext cx="1971675" cy="561975"/>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8126014" y="3733800"/>
            <a:ext cx="3759598" cy="461665"/>
          </a:xfrm>
          <a:prstGeom prst="rect">
            <a:avLst/>
          </a:prstGeom>
          <a:noFill/>
        </p:spPr>
        <p:txBody>
          <a:bodyPr wrap="square" rtlCol="0">
            <a:spAutoFit/>
          </a:bodyPr>
          <a:lstStyle/>
          <a:p>
            <a:r>
              <a:rPr lang="en-US" sz="1200" dirty="0" smtClean="0"/>
              <a:t>4. Email the address below to get in contact with Corning’s Customer Care Department.</a:t>
            </a:r>
            <a:endParaRPr lang="en-US" sz="1200" dirty="0"/>
          </a:p>
        </p:txBody>
      </p:sp>
      <p:sp>
        <p:nvSpPr>
          <p:cNvPr id="13" name="TextBox 12"/>
          <p:cNvSpPr txBox="1"/>
          <p:nvPr/>
        </p:nvSpPr>
        <p:spPr>
          <a:xfrm>
            <a:off x="303212" y="742890"/>
            <a:ext cx="5334000" cy="400110"/>
          </a:xfrm>
          <a:prstGeom prst="rect">
            <a:avLst/>
          </a:prstGeom>
          <a:noFill/>
        </p:spPr>
        <p:txBody>
          <a:bodyPr wrap="square" rtlCol="0">
            <a:spAutoFit/>
          </a:bodyPr>
          <a:lstStyle/>
          <a:p>
            <a:r>
              <a:rPr lang="en-US" sz="2000" b="1" dirty="0" smtClean="0">
                <a:solidFill>
                  <a:schemeClr val="tx2">
                    <a:lumMod val="60000"/>
                    <a:lumOff val="40000"/>
                  </a:schemeClr>
                </a:solidFill>
              </a:rPr>
              <a:t>Account Management</a:t>
            </a:r>
            <a:endParaRPr lang="en-US" sz="2000" b="1" dirty="0">
              <a:solidFill>
                <a:schemeClr val="tx2">
                  <a:lumMod val="60000"/>
                  <a:lumOff val="40000"/>
                </a:schemeClr>
              </a:solidFill>
            </a:endParaRPr>
          </a:p>
        </p:txBody>
      </p:sp>
      <p:pic>
        <p:nvPicPr>
          <p:cNvPr id="12" name="slide 3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40400" y="5887928"/>
            <a:ext cx="609600" cy="609600"/>
          </a:xfrm>
          <a:prstGeom prst="rect">
            <a:avLst/>
          </a:prstGeom>
        </p:spPr>
      </p:pic>
    </p:spTree>
    <p:extLst>
      <p:ext uri="{BB962C8B-B14F-4D97-AF65-F5344CB8AC3E}">
        <p14:creationId xmlns:p14="http://schemas.microsoft.com/office/powerpoint/2010/main" val="311365520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61"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212" y="2038350"/>
            <a:ext cx="6875462" cy="32385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212" y="3743325"/>
            <a:ext cx="9266238" cy="2352675"/>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303212" y="1290935"/>
            <a:ext cx="6092825" cy="461665"/>
          </a:xfrm>
          <a:prstGeom prst="rect">
            <a:avLst/>
          </a:prstGeom>
        </p:spPr>
        <p:txBody>
          <a:bodyPr>
            <a:spAutoFit/>
          </a:bodyPr>
          <a:lstStyle/>
          <a:p>
            <a:pPr lvl="0"/>
            <a:r>
              <a:rPr lang="en-US" sz="1200" dirty="0">
                <a:solidFill>
                  <a:prstClr val="black"/>
                </a:solidFill>
              </a:rPr>
              <a:t>1. Select </a:t>
            </a:r>
            <a:r>
              <a:rPr lang="en-US" sz="1200" dirty="0" smtClean="0">
                <a:solidFill>
                  <a:prstClr val="black"/>
                </a:solidFill>
              </a:rPr>
              <a:t>“My Design Areas” </a:t>
            </a:r>
            <a:r>
              <a:rPr lang="en-US" sz="1200" dirty="0">
                <a:solidFill>
                  <a:prstClr val="black"/>
                </a:solidFill>
              </a:rPr>
              <a:t>on the top navigation bar to </a:t>
            </a:r>
            <a:r>
              <a:rPr lang="en-US" sz="1200" dirty="0" smtClean="0">
                <a:solidFill>
                  <a:prstClr val="black"/>
                </a:solidFill>
              </a:rPr>
              <a:t>see all design areas created on the current account.</a:t>
            </a:r>
            <a:endParaRPr lang="en-US" sz="1200" dirty="0">
              <a:solidFill>
                <a:prstClr val="black"/>
              </a:solidFill>
            </a:endParaRPr>
          </a:p>
        </p:txBody>
      </p:sp>
      <p:sp>
        <p:nvSpPr>
          <p:cNvPr id="12" name="TextBox 11"/>
          <p:cNvSpPr txBox="1"/>
          <p:nvPr/>
        </p:nvSpPr>
        <p:spPr>
          <a:xfrm>
            <a:off x="303212" y="3152001"/>
            <a:ext cx="8001000" cy="276999"/>
          </a:xfrm>
          <a:prstGeom prst="rect">
            <a:avLst/>
          </a:prstGeom>
          <a:noFill/>
        </p:spPr>
        <p:txBody>
          <a:bodyPr wrap="square" rtlCol="0">
            <a:spAutoFit/>
          </a:bodyPr>
          <a:lstStyle/>
          <a:p>
            <a:r>
              <a:rPr lang="en-US" sz="1200" dirty="0" smtClean="0"/>
              <a:t>2. The design areas should appear below. Select “View” on the right-hand side to open the individual design area. </a:t>
            </a:r>
            <a:endParaRPr lang="en-US" sz="1200" dirty="0"/>
          </a:p>
        </p:txBody>
      </p:sp>
      <p:sp>
        <p:nvSpPr>
          <p:cNvPr id="2" name="TextBox 1"/>
          <p:cNvSpPr txBox="1"/>
          <p:nvPr/>
        </p:nvSpPr>
        <p:spPr>
          <a:xfrm>
            <a:off x="12647612" y="1115020"/>
            <a:ext cx="3072606" cy="923330"/>
          </a:xfrm>
          <a:prstGeom prst="rect">
            <a:avLst/>
          </a:prstGeom>
          <a:noFill/>
        </p:spPr>
        <p:txBody>
          <a:bodyPr wrap="square" rtlCol="0">
            <a:spAutoFit/>
          </a:bodyPr>
          <a:lstStyle/>
          <a:p>
            <a:r>
              <a:rPr lang="en-US" dirty="0" smtClean="0"/>
              <a:t>Select actual hyperlink to get into </a:t>
            </a:r>
            <a:r>
              <a:rPr lang="en-US" dirty="0" err="1" smtClean="0"/>
              <a:t>dA</a:t>
            </a:r>
            <a:r>
              <a:rPr lang="en-US" dirty="0" smtClean="0"/>
              <a:t> and getting into DA</a:t>
            </a:r>
            <a:endParaRPr lang="en-US" dirty="0"/>
          </a:p>
        </p:txBody>
      </p:sp>
      <p:sp>
        <p:nvSpPr>
          <p:cNvPr id="9" name="TextBox 8"/>
          <p:cNvSpPr txBox="1"/>
          <p:nvPr/>
        </p:nvSpPr>
        <p:spPr>
          <a:xfrm>
            <a:off x="303212" y="742890"/>
            <a:ext cx="5334000" cy="400110"/>
          </a:xfrm>
          <a:prstGeom prst="rect">
            <a:avLst/>
          </a:prstGeom>
          <a:noFill/>
        </p:spPr>
        <p:txBody>
          <a:bodyPr wrap="square" rtlCol="0">
            <a:spAutoFit/>
          </a:bodyPr>
          <a:lstStyle/>
          <a:p>
            <a:r>
              <a:rPr lang="en-US" sz="2000" b="1" dirty="0" smtClean="0">
                <a:solidFill>
                  <a:schemeClr val="tx2">
                    <a:lumMod val="60000"/>
                    <a:lumOff val="40000"/>
                  </a:schemeClr>
                </a:solidFill>
              </a:rPr>
              <a:t>Account Management</a:t>
            </a:r>
            <a:endParaRPr lang="en-US" sz="2000" b="1" dirty="0">
              <a:solidFill>
                <a:schemeClr val="tx2">
                  <a:lumMod val="60000"/>
                  <a:lumOff val="40000"/>
                </a:schemeClr>
              </a:solidFill>
            </a:endParaRPr>
          </a:p>
        </p:txBody>
      </p:sp>
      <p:pic>
        <p:nvPicPr>
          <p:cNvPr id="11" name="slide 3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82937" y="2542401"/>
            <a:ext cx="609600" cy="609600"/>
          </a:xfrm>
          <a:prstGeom prst="rect">
            <a:avLst/>
          </a:prstGeom>
        </p:spPr>
      </p:pic>
    </p:spTree>
    <p:extLst>
      <p:ext uri="{BB962C8B-B14F-4D97-AF65-F5344CB8AC3E}">
        <p14:creationId xmlns:p14="http://schemas.microsoft.com/office/powerpoint/2010/main" val="398112544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01"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31812" y="1371600"/>
            <a:ext cx="5562600" cy="461665"/>
          </a:xfrm>
          <a:prstGeom prst="rect">
            <a:avLst/>
          </a:prstGeom>
          <a:noFill/>
        </p:spPr>
        <p:txBody>
          <a:bodyPr wrap="square" rtlCol="0">
            <a:spAutoFit/>
          </a:bodyPr>
          <a:lstStyle/>
          <a:p>
            <a:r>
              <a:rPr lang="en-US" sz="1200" dirty="0" smtClean="0"/>
              <a:t>1. Hover mouse over “your shopping cart” to receive a drop-down menu of items in your cart. Select checkout to move forward with purchase.</a:t>
            </a:r>
            <a:endParaRPr lang="en-US" sz="1200" dirty="0"/>
          </a:p>
        </p:txBody>
      </p:sp>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612" y="2133600"/>
            <a:ext cx="4105275" cy="137160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303212" y="742890"/>
            <a:ext cx="5334000" cy="400110"/>
          </a:xfrm>
          <a:prstGeom prst="rect">
            <a:avLst/>
          </a:prstGeom>
          <a:noFill/>
        </p:spPr>
        <p:txBody>
          <a:bodyPr wrap="square" rtlCol="0">
            <a:spAutoFit/>
          </a:bodyPr>
          <a:lstStyle/>
          <a:p>
            <a:r>
              <a:rPr lang="en-US" sz="2000" b="1" dirty="0" smtClean="0">
                <a:solidFill>
                  <a:schemeClr val="tx2">
                    <a:lumMod val="60000"/>
                    <a:lumOff val="40000"/>
                  </a:schemeClr>
                </a:solidFill>
              </a:rPr>
              <a:t>Account Management</a:t>
            </a:r>
            <a:endParaRPr lang="en-US" sz="2000" b="1" dirty="0">
              <a:solidFill>
                <a:schemeClr val="tx2">
                  <a:lumMod val="60000"/>
                  <a:lumOff val="40000"/>
                </a:schemeClr>
              </a:solidFill>
            </a:endParaRPr>
          </a:p>
        </p:txBody>
      </p:sp>
      <p:pic>
        <p:nvPicPr>
          <p:cNvPr id="7" name="slide 3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4412" y="6019800"/>
            <a:ext cx="609600" cy="609600"/>
          </a:xfrm>
          <a:prstGeom prst="rect">
            <a:avLst/>
          </a:prstGeom>
        </p:spPr>
      </p:pic>
    </p:spTree>
    <p:extLst>
      <p:ext uri="{BB962C8B-B14F-4D97-AF65-F5344CB8AC3E}">
        <p14:creationId xmlns:p14="http://schemas.microsoft.com/office/powerpoint/2010/main" val="298011310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0812" y="2452300"/>
            <a:ext cx="5284788" cy="276999"/>
          </a:xfrm>
          <a:prstGeom prst="rect">
            <a:avLst/>
          </a:prstGeom>
          <a:noFill/>
        </p:spPr>
        <p:txBody>
          <a:bodyPr wrap="square" rtlCol="0">
            <a:spAutoFit/>
          </a:bodyPr>
          <a:lstStyle/>
          <a:p>
            <a:r>
              <a:rPr lang="en-US" sz="1200" dirty="0" smtClean="0"/>
              <a:t>1. Go to “My Company” in the toolbar in the top right corner of the screen. </a:t>
            </a:r>
            <a:endParaRPr lang="en-US" sz="1200" dirty="0"/>
          </a:p>
        </p:txBody>
      </p:sp>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307" y="2971800"/>
            <a:ext cx="6219825" cy="59055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227012" y="3810000"/>
            <a:ext cx="4800600" cy="276999"/>
          </a:xfrm>
          <a:prstGeom prst="rect">
            <a:avLst/>
          </a:prstGeom>
          <a:noFill/>
        </p:spPr>
        <p:txBody>
          <a:bodyPr wrap="square" rtlCol="0">
            <a:spAutoFit/>
          </a:bodyPr>
          <a:lstStyle/>
          <a:p>
            <a:r>
              <a:rPr lang="en-US" sz="1200" dirty="0" smtClean="0"/>
              <a:t>2. Select “Add new users.”</a:t>
            </a:r>
            <a:endParaRPr lang="en-US" sz="1200" dirty="0"/>
          </a:p>
        </p:txBody>
      </p:sp>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7012" y="1219200"/>
            <a:ext cx="3733800" cy="554870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0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0012" y="4343400"/>
            <a:ext cx="3152775" cy="1057275"/>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303212" y="5786735"/>
            <a:ext cx="6057920" cy="461665"/>
          </a:xfrm>
          <a:prstGeom prst="rect">
            <a:avLst/>
          </a:prstGeom>
          <a:noFill/>
        </p:spPr>
        <p:txBody>
          <a:bodyPr wrap="square" rtlCol="0">
            <a:spAutoFit/>
          </a:bodyPr>
          <a:lstStyle/>
          <a:p>
            <a:r>
              <a:rPr lang="en-US" sz="1200" dirty="0" smtClean="0"/>
              <a:t>3. Fill out form shown to the right. Select Role based on what the new user will be using the configurator for and click “Save Updates.”</a:t>
            </a:r>
            <a:endParaRPr lang="en-US" sz="1200" dirty="0"/>
          </a:p>
        </p:txBody>
      </p:sp>
      <p:sp>
        <p:nvSpPr>
          <p:cNvPr id="10" name="TextBox 9"/>
          <p:cNvSpPr txBox="1"/>
          <p:nvPr/>
        </p:nvSpPr>
        <p:spPr>
          <a:xfrm>
            <a:off x="303212" y="742890"/>
            <a:ext cx="5334000" cy="400110"/>
          </a:xfrm>
          <a:prstGeom prst="rect">
            <a:avLst/>
          </a:prstGeom>
          <a:noFill/>
        </p:spPr>
        <p:txBody>
          <a:bodyPr wrap="square" rtlCol="0">
            <a:spAutoFit/>
          </a:bodyPr>
          <a:lstStyle/>
          <a:p>
            <a:r>
              <a:rPr lang="en-US" sz="2000" b="1" dirty="0" smtClean="0">
                <a:solidFill>
                  <a:schemeClr val="tx2">
                    <a:lumMod val="60000"/>
                    <a:lumOff val="40000"/>
                  </a:schemeClr>
                </a:solidFill>
              </a:rPr>
              <a:t>Creating Customer Accounts</a:t>
            </a:r>
            <a:endParaRPr lang="en-US" sz="2000" b="1" dirty="0">
              <a:solidFill>
                <a:schemeClr val="tx2">
                  <a:lumMod val="60000"/>
                  <a:lumOff val="40000"/>
                </a:schemeClr>
              </a:solidFill>
            </a:endParaRPr>
          </a:p>
        </p:txBody>
      </p:sp>
      <p:sp>
        <p:nvSpPr>
          <p:cNvPr id="4" name="TextBox 3"/>
          <p:cNvSpPr txBox="1"/>
          <p:nvPr/>
        </p:nvSpPr>
        <p:spPr>
          <a:xfrm>
            <a:off x="303212" y="1475601"/>
            <a:ext cx="5029200" cy="276999"/>
          </a:xfrm>
          <a:prstGeom prst="rect">
            <a:avLst/>
          </a:prstGeom>
          <a:noFill/>
          <a:ln w="28575">
            <a:solidFill>
              <a:srgbClr val="FF0000"/>
            </a:solidFill>
          </a:ln>
        </p:spPr>
        <p:txBody>
          <a:bodyPr wrap="square" rtlCol="0">
            <a:spAutoFit/>
          </a:bodyPr>
          <a:lstStyle/>
          <a:p>
            <a:r>
              <a:rPr lang="en-US" sz="1200" b="1" dirty="0" smtClean="0"/>
              <a:t>Note: </a:t>
            </a:r>
            <a:r>
              <a:rPr lang="en-US" sz="1200" dirty="0" smtClean="0"/>
              <a:t>You must have administrative rights to create customer accounts.</a:t>
            </a:r>
            <a:endParaRPr lang="en-US" sz="1200" dirty="0"/>
          </a:p>
        </p:txBody>
      </p:sp>
      <p:sp>
        <p:nvSpPr>
          <p:cNvPr id="2" name="TextBox 1"/>
          <p:cNvSpPr txBox="1"/>
          <p:nvPr/>
        </p:nvSpPr>
        <p:spPr>
          <a:xfrm>
            <a:off x="7847012" y="4844235"/>
            <a:ext cx="3549481" cy="1569660"/>
          </a:xfrm>
          <a:prstGeom prst="rect">
            <a:avLst/>
          </a:prstGeom>
          <a:solidFill>
            <a:schemeClr val="bg1"/>
          </a:solidFill>
        </p:spPr>
        <p:txBody>
          <a:bodyPr wrap="square" rtlCol="0">
            <a:spAutoFit/>
          </a:bodyPr>
          <a:lstStyle/>
          <a:p>
            <a:pPr marL="171450" indent="-171450">
              <a:lnSpc>
                <a:spcPct val="150000"/>
              </a:lnSpc>
              <a:buFont typeface="Symbol"/>
              <a:buChar char="ð"/>
            </a:pPr>
            <a:r>
              <a:rPr lang="en-US" sz="1000" dirty="0" err="1" smtClean="0">
                <a:solidFill>
                  <a:schemeClr val="tx1">
                    <a:lumMod val="65000"/>
                    <a:lumOff val="35000"/>
                  </a:schemeClr>
                </a:solidFill>
                <a:latin typeface="Arial" panose="020B0604020202020204" pitchFamily="34" charset="0"/>
                <a:cs typeface="Arial" panose="020B0604020202020204" pitchFamily="34" charset="0"/>
                <a:sym typeface="Symbol"/>
              </a:rPr>
              <a:t>FlexNAP</a:t>
            </a:r>
            <a:r>
              <a:rPr lang="en-US" sz="1000" dirty="0" smtClean="0">
                <a:solidFill>
                  <a:schemeClr val="tx1">
                    <a:lumMod val="65000"/>
                    <a:lumOff val="35000"/>
                  </a:schemeClr>
                </a:solidFill>
                <a:latin typeface="Arial" panose="020B0604020202020204" pitchFamily="34" charset="0"/>
                <a:cs typeface="Arial" panose="020B0604020202020204" pitchFamily="34" charset="0"/>
                <a:sym typeface="Symbol"/>
              </a:rPr>
              <a:t>™ Build Configuration Reviewer</a:t>
            </a:r>
          </a:p>
          <a:p>
            <a:pPr marL="171450" indent="-171450">
              <a:lnSpc>
                <a:spcPct val="150000"/>
              </a:lnSpc>
              <a:buFont typeface="Symbol"/>
              <a:buChar char="ð"/>
            </a:pPr>
            <a:r>
              <a:rPr lang="en-US" sz="1000" dirty="0" err="1" smtClean="0">
                <a:solidFill>
                  <a:schemeClr val="tx1">
                    <a:lumMod val="65000"/>
                    <a:lumOff val="35000"/>
                  </a:schemeClr>
                </a:solidFill>
                <a:latin typeface="Arial" panose="020B0604020202020204" pitchFamily="34" charset="0"/>
                <a:cs typeface="Arial" panose="020B0604020202020204" pitchFamily="34" charset="0"/>
                <a:sym typeface="Symbol"/>
              </a:rPr>
              <a:t>FlexNAP</a:t>
            </a:r>
            <a:r>
              <a:rPr lang="en-US" sz="1000" dirty="0" smtClean="0">
                <a:solidFill>
                  <a:schemeClr val="tx1">
                    <a:lumMod val="65000"/>
                    <a:lumOff val="35000"/>
                  </a:schemeClr>
                </a:solidFill>
                <a:latin typeface="Arial" panose="020B0604020202020204" pitchFamily="34" charset="0"/>
                <a:cs typeface="Arial" panose="020B0604020202020204" pitchFamily="34" charset="0"/>
                <a:sym typeface="Symbol"/>
              </a:rPr>
              <a:t> Designer</a:t>
            </a:r>
          </a:p>
          <a:p>
            <a:pPr marL="171450" indent="-171450">
              <a:lnSpc>
                <a:spcPct val="150000"/>
              </a:lnSpc>
              <a:buFont typeface="Symbol"/>
              <a:buChar char="ð"/>
            </a:pPr>
            <a:r>
              <a:rPr lang="en-US" sz="1000" dirty="0" err="1" smtClean="0">
                <a:solidFill>
                  <a:schemeClr val="tx1">
                    <a:lumMod val="65000"/>
                    <a:lumOff val="35000"/>
                  </a:schemeClr>
                </a:solidFill>
                <a:latin typeface="Arial" panose="020B0604020202020204" pitchFamily="34" charset="0"/>
                <a:cs typeface="Arial" panose="020B0604020202020204" pitchFamily="34" charset="0"/>
                <a:sym typeface="Symbol"/>
              </a:rPr>
              <a:t>FlexNAP</a:t>
            </a:r>
            <a:r>
              <a:rPr lang="en-US" sz="1000" dirty="0" smtClean="0">
                <a:solidFill>
                  <a:schemeClr val="tx1">
                    <a:lumMod val="65000"/>
                    <a:lumOff val="35000"/>
                  </a:schemeClr>
                </a:solidFill>
                <a:latin typeface="Arial" panose="020B0604020202020204" pitchFamily="34" charset="0"/>
                <a:cs typeface="Arial" panose="020B0604020202020204" pitchFamily="34" charset="0"/>
                <a:sym typeface="Symbol"/>
              </a:rPr>
              <a:t> Designer Supervisor</a:t>
            </a:r>
          </a:p>
          <a:p>
            <a:pPr marL="171450" indent="-171450">
              <a:lnSpc>
                <a:spcPct val="150000"/>
              </a:lnSpc>
              <a:buFont typeface="Symbol"/>
              <a:buChar char="ð"/>
            </a:pPr>
            <a:r>
              <a:rPr lang="en-US" sz="1000" dirty="0" err="1" smtClean="0">
                <a:solidFill>
                  <a:schemeClr val="tx1">
                    <a:lumMod val="65000"/>
                    <a:lumOff val="35000"/>
                  </a:schemeClr>
                </a:solidFill>
                <a:latin typeface="Arial" panose="020B0604020202020204" pitchFamily="34" charset="0"/>
                <a:cs typeface="Arial" panose="020B0604020202020204" pitchFamily="34" charset="0"/>
                <a:sym typeface="Symbol"/>
              </a:rPr>
              <a:t>FlexNAP</a:t>
            </a:r>
            <a:r>
              <a:rPr lang="en-US" sz="1000" dirty="0" smtClean="0">
                <a:solidFill>
                  <a:schemeClr val="tx1">
                    <a:lumMod val="65000"/>
                    <a:lumOff val="35000"/>
                  </a:schemeClr>
                </a:solidFill>
                <a:latin typeface="Arial" panose="020B0604020202020204" pitchFamily="34" charset="0"/>
                <a:cs typeface="Arial" panose="020B0604020202020204" pitchFamily="34" charset="0"/>
                <a:sym typeface="Symbol"/>
              </a:rPr>
              <a:t> Build Configuration </a:t>
            </a:r>
            <a:r>
              <a:rPr lang="en-US" sz="1000" dirty="0" err="1" smtClean="0">
                <a:solidFill>
                  <a:schemeClr val="tx1">
                    <a:lumMod val="65000"/>
                    <a:lumOff val="35000"/>
                  </a:schemeClr>
                </a:solidFill>
                <a:latin typeface="Arial" panose="020B0604020202020204" pitchFamily="34" charset="0"/>
                <a:cs typeface="Arial" panose="020B0604020202020204" pitchFamily="34" charset="0"/>
                <a:sym typeface="Symbol"/>
              </a:rPr>
              <a:t>Uploader</a:t>
            </a:r>
            <a:endParaRPr lang="en-US" sz="1000" dirty="0" smtClean="0">
              <a:solidFill>
                <a:schemeClr val="tx1">
                  <a:lumMod val="65000"/>
                  <a:lumOff val="35000"/>
                </a:schemeClr>
              </a:solidFill>
              <a:latin typeface="Arial" panose="020B0604020202020204" pitchFamily="34" charset="0"/>
              <a:cs typeface="Arial" panose="020B0604020202020204" pitchFamily="34" charset="0"/>
              <a:sym typeface="Symbol"/>
            </a:endParaRPr>
          </a:p>
          <a:p>
            <a:pPr marL="171450" indent="-171450">
              <a:lnSpc>
                <a:spcPct val="150000"/>
              </a:lnSpc>
              <a:buFont typeface="Symbol"/>
              <a:buChar char="ð"/>
            </a:pPr>
            <a:r>
              <a:rPr lang="en-US" sz="1000" dirty="0" err="1" smtClean="0">
                <a:solidFill>
                  <a:schemeClr val="tx1">
                    <a:lumMod val="65000"/>
                    <a:lumOff val="35000"/>
                  </a:schemeClr>
                </a:solidFill>
                <a:latin typeface="Arial" panose="020B0604020202020204" pitchFamily="34" charset="0"/>
                <a:cs typeface="Arial" panose="020B0604020202020204" pitchFamily="34" charset="0"/>
                <a:sym typeface="Symbol"/>
              </a:rPr>
              <a:t>FlexNAP</a:t>
            </a:r>
            <a:r>
              <a:rPr lang="en-US" sz="1000" dirty="0" smtClean="0">
                <a:solidFill>
                  <a:schemeClr val="tx1">
                    <a:lumMod val="65000"/>
                    <a:lumOff val="35000"/>
                  </a:schemeClr>
                </a:solidFill>
                <a:latin typeface="Arial" panose="020B0604020202020204" pitchFamily="34" charset="0"/>
                <a:cs typeface="Arial" panose="020B0604020202020204" pitchFamily="34" charset="0"/>
                <a:sym typeface="Symbol"/>
              </a:rPr>
              <a:t> Procurement</a:t>
            </a:r>
          </a:p>
          <a:p>
            <a:pPr marL="171450" indent="-171450">
              <a:lnSpc>
                <a:spcPct val="150000"/>
              </a:lnSpc>
              <a:buFont typeface="Symbol"/>
              <a:buChar char="ð"/>
            </a:pPr>
            <a:r>
              <a:rPr lang="en-US" sz="1000" dirty="0" err="1" smtClean="0">
                <a:solidFill>
                  <a:schemeClr val="tx1">
                    <a:lumMod val="65000"/>
                    <a:lumOff val="35000"/>
                  </a:schemeClr>
                </a:solidFill>
                <a:latin typeface="Arial" panose="020B0604020202020204" pitchFamily="34" charset="0"/>
                <a:cs typeface="Arial" panose="020B0604020202020204" pitchFamily="34" charset="0"/>
                <a:sym typeface="Symbol"/>
              </a:rPr>
              <a:t>FlexNAP</a:t>
            </a:r>
            <a:r>
              <a:rPr lang="en-US" sz="1000" dirty="0" smtClean="0">
                <a:solidFill>
                  <a:schemeClr val="tx1">
                    <a:lumMod val="65000"/>
                    <a:lumOff val="35000"/>
                  </a:schemeClr>
                </a:solidFill>
                <a:latin typeface="Arial" panose="020B0604020202020204" pitchFamily="34" charset="0"/>
                <a:cs typeface="Arial" panose="020B0604020202020204" pitchFamily="34" charset="0"/>
                <a:sym typeface="Symbol"/>
              </a:rPr>
              <a:t> Company Account Administrator</a:t>
            </a:r>
          </a:p>
          <a:p>
            <a:pPr marL="171450" indent="-171450">
              <a:lnSpc>
                <a:spcPct val="150000"/>
              </a:lnSpc>
              <a:buFont typeface="Symbol"/>
              <a:buChar char="ð"/>
            </a:pPr>
            <a:endParaRPr lang="en-US" sz="4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2" name="slide 3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35230" y="5712767"/>
            <a:ext cx="609600" cy="609600"/>
          </a:xfrm>
          <a:prstGeom prst="rect">
            <a:avLst/>
          </a:prstGeom>
        </p:spPr>
      </p:pic>
    </p:spTree>
    <p:extLst>
      <p:ext uri="{BB962C8B-B14F-4D97-AF65-F5344CB8AC3E}">
        <p14:creationId xmlns:p14="http://schemas.microsoft.com/office/powerpoint/2010/main" val="27478367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07"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282793420"/>
              </p:ext>
            </p:extLst>
          </p:nvPr>
        </p:nvGraphicFramePr>
        <p:xfrm>
          <a:off x="5180012" y="1157505"/>
          <a:ext cx="6754284" cy="2500095"/>
        </p:xfrm>
        <a:graphic>
          <a:graphicData uri="http://schemas.openxmlformats.org/drawingml/2006/table">
            <a:tbl>
              <a:tblPr firstRow="1" bandRow="1">
                <a:tableStyleId>{5C22544A-7EE6-4342-B048-85BDC9FD1C3A}</a:tableStyleId>
              </a:tblPr>
              <a:tblGrid>
                <a:gridCol w="2362200"/>
                <a:gridCol w="2590800"/>
                <a:gridCol w="1801284"/>
              </a:tblGrid>
              <a:tr h="313063">
                <a:tc>
                  <a:txBody>
                    <a:bodyPr/>
                    <a:lstStyle/>
                    <a:p>
                      <a:r>
                        <a:rPr lang="en-US" sz="1600" dirty="0" smtClean="0"/>
                        <a:t>Data</a:t>
                      </a:r>
                      <a:endParaRPr lang="en-US" sz="1600" dirty="0"/>
                    </a:p>
                  </a:txBody>
                  <a:tcPr>
                    <a:lnL w="28575" cap="flat" cmpd="sng" algn="ctr">
                      <a:solidFill>
                        <a:schemeClr val="tx2">
                          <a:lumMod val="60000"/>
                          <a:lumOff val="40000"/>
                        </a:schemeClr>
                      </a:solidFill>
                      <a:prstDash val="solid"/>
                      <a:round/>
                      <a:headEnd type="none" w="med" len="med"/>
                      <a:tailEnd type="none" w="med" len="med"/>
                    </a:lnL>
                    <a:lnT w="28575" cap="flat" cmpd="sng" algn="ctr">
                      <a:solidFill>
                        <a:schemeClr val="tx2">
                          <a:lumMod val="60000"/>
                          <a:lumOff val="40000"/>
                        </a:schemeClr>
                      </a:solidFill>
                      <a:prstDash val="solid"/>
                      <a:round/>
                      <a:headEnd type="none" w="med" len="med"/>
                      <a:tailEnd type="none" w="med" len="med"/>
                    </a:lnT>
                  </a:tcPr>
                </a:tc>
                <a:tc>
                  <a:txBody>
                    <a:bodyPr/>
                    <a:lstStyle/>
                    <a:p>
                      <a:r>
                        <a:rPr lang="en-US" sz="1600" dirty="0" smtClean="0"/>
                        <a:t>Description</a:t>
                      </a:r>
                      <a:endParaRPr lang="en-US" sz="1600" dirty="0"/>
                    </a:p>
                  </a:txBody>
                  <a:tcPr>
                    <a:lnT w="28575" cap="flat" cmpd="sng" algn="ctr">
                      <a:solidFill>
                        <a:schemeClr val="tx2">
                          <a:lumMod val="60000"/>
                          <a:lumOff val="40000"/>
                        </a:schemeClr>
                      </a:solidFill>
                      <a:prstDash val="solid"/>
                      <a:round/>
                      <a:headEnd type="none" w="med" len="med"/>
                      <a:tailEnd type="none" w="med" len="med"/>
                    </a:lnT>
                  </a:tcPr>
                </a:tc>
                <a:tc>
                  <a:txBody>
                    <a:bodyPr/>
                    <a:lstStyle/>
                    <a:p>
                      <a:r>
                        <a:rPr lang="en-US" sz="1600" dirty="0" smtClean="0"/>
                        <a:t>Source</a:t>
                      </a:r>
                      <a:endParaRPr lang="en-US" sz="1600" dirty="0"/>
                    </a:p>
                  </a:txBody>
                  <a:tcPr>
                    <a:lnR w="28575" cap="flat" cmpd="sng" algn="ctr">
                      <a:solidFill>
                        <a:schemeClr val="tx2">
                          <a:lumMod val="60000"/>
                          <a:lumOff val="40000"/>
                        </a:schemeClr>
                      </a:solidFill>
                      <a:prstDash val="solid"/>
                      <a:round/>
                      <a:headEnd type="none" w="med" len="med"/>
                      <a:tailEnd type="none" w="med" len="med"/>
                    </a:lnR>
                    <a:lnT w="28575" cap="flat" cmpd="sng" algn="ctr">
                      <a:solidFill>
                        <a:schemeClr val="tx2">
                          <a:lumMod val="60000"/>
                          <a:lumOff val="40000"/>
                        </a:schemeClr>
                      </a:solidFill>
                      <a:prstDash val="solid"/>
                      <a:round/>
                      <a:headEnd type="none" w="med" len="med"/>
                      <a:tailEnd type="none" w="med" len="med"/>
                    </a:lnT>
                  </a:tcPr>
                </a:tc>
              </a:tr>
              <a:tr h="341523">
                <a:tc>
                  <a:txBody>
                    <a:bodyPr/>
                    <a:lstStyle/>
                    <a:p>
                      <a:r>
                        <a:rPr lang="en-US" sz="1400" dirty="0" smtClean="0"/>
                        <a:t>AAAAAAAAAA</a:t>
                      </a:r>
                      <a:endParaRPr lang="en-US" sz="1400" dirty="0"/>
                    </a:p>
                  </a:txBody>
                  <a:tcPr>
                    <a:lnL w="28575" cap="flat" cmpd="sng" algn="ctr">
                      <a:solidFill>
                        <a:schemeClr val="tx2">
                          <a:lumMod val="60000"/>
                          <a:lumOff val="40000"/>
                        </a:schemeClr>
                      </a:solidFill>
                      <a:prstDash val="solid"/>
                      <a:round/>
                      <a:headEnd type="none" w="med" len="med"/>
                      <a:tailEnd type="none" w="med" len="med"/>
                    </a:lnL>
                  </a:tcPr>
                </a:tc>
                <a:tc>
                  <a:txBody>
                    <a:bodyPr/>
                    <a:lstStyle/>
                    <a:p>
                      <a:r>
                        <a:rPr lang="en-US" sz="1200" dirty="0" smtClean="0"/>
                        <a:t>Corning</a:t>
                      </a:r>
                      <a:r>
                        <a:rPr lang="en-US" sz="1200" baseline="0" dirty="0" smtClean="0"/>
                        <a:t> Internal Build ID</a:t>
                      </a:r>
                      <a:endParaRPr lang="en-US" sz="1200" dirty="0"/>
                    </a:p>
                  </a:txBody>
                  <a:tcPr/>
                </a:tc>
                <a:tc>
                  <a:txBody>
                    <a:bodyPr/>
                    <a:lstStyle/>
                    <a:p>
                      <a:r>
                        <a:rPr lang="en-US" sz="1200" dirty="0" smtClean="0"/>
                        <a:t>COC Internal</a:t>
                      </a:r>
                      <a:endParaRPr lang="en-US" sz="1200" dirty="0"/>
                    </a:p>
                  </a:txBody>
                  <a:tcPr>
                    <a:lnR w="28575" cap="flat" cmpd="sng" algn="ctr">
                      <a:solidFill>
                        <a:schemeClr val="tx2">
                          <a:lumMod val="60000"/>
                          <a:lumOff val="40000"/>
                        </a:schemeClr>
                      </a:solidFill>
                      <a:prstDash val="solid"/>
                      <a:round/>
                      <a:headEnd type="none" w="med" len="med"/>
                      <a:tailEnd type="none" w="med" len="med"/>
                    </a:lnR>
                  </a:tcPr>
                </a:tc>
              </a:tr>
              <a:tr h="341523">
                <a:tc>
                  <a:txBody>
                    <a:bodyPr/>
                    <a:lstStyle/>
                    <a:p>
                      <a:r>
                        <a:rPr lang="en-US" sz="1400" dirty="0" smtClean="0"/>
                        <a:t>111</a:t>
                      </a:r>
                      <a:endParaRPr lang="en-US" sz="1400" dirty="0"/>
                    </a:p>
                  </a:txBody>
                  <a:tcPr>
                    <a:lnL w="28575" cap="flat" cmpd="sng" algn="ctr">
                      <a:solidFill>
                        <a:schemeClr val="tx2">
                          <a:lumMod val="60000"/>
                          <a:lumOff val="40000"/>
                        </a:schemeClr>
                      </a:solidFill>
                      <a:prstDash val="solid"/>
                      <a:round/>
                      <a:headEnd type="none" w="med" len="med"/>
                      <a:tailEnd type="none" w="med" len="med"/>
                    </a:lnL>
                  </a:tcPr>
                </a:tc>
                <a:tc>
                  <a:txBody>
                    <a:bodyPr/>
                    <a:lstStyle/>
                    <a:p>
                      <a:r>
                        <a:rPr lang="en-US" sz="1200" dirty="0" smtClean="0"/>
                        <a:t>Location</a:t>
                      </a:r>
                      <a:r>
                        <a:rPr lang="en-US" sz="1200" baseline="0" dirty="0" smtClean="0"/>
                        <a:t> Sequence</a:t>
                      </a:r>
                      <a:endParaRPr lang="en-US" sz="1200" dirty="0"/>
                    </a:p>
                  </a:txBody>
                  <a:tcPr/>
                </a:tc>
                <a:tc>
                  <a:txBody>
                    <a:bodyPr/>
                    <a:lstStyle/>
                    <a:p>
                      <a:r>
                        <a:rPr lang="en-US" sz="1200" dirty="0" smtClean="0"/>
                        <a:t>Configurator</a:t>
                      </a:r>
                      <a:endParaRPr lang="en-US" sz="1200" dirty="0"/>
                    </a:p>
                  </a:txBody>
                  <a:tcPr>
                    <a:lnR w="28575" cap="flat" cmpd="sng" algn="ctr">
                      <a:solidFill>
                        <a:schemeClr val="tx2">
                          <a:lumMod val="60000"/>
                          <a:lumOff val="40000"/>
                        </a:schemeClr>
                      </a:solidFill>
                      <a:prstDash val="solid"/>
                      <a:round/>
                      <a:headEnd type="none" w="med" len="med"/>
                      <a:tailEnd type="none" w="med" len="med"/>
                    </a:lnR>
                  </a:tcPr>
                </a:tc>
              </a:tr>
              <a:tr h="341523">
                <a:tc>
                  <a:txBody>
                    <a:bodyPr/>
                    <a:lstStyle/>
                    <a:p>
                      <a:r>
                        <a:rPr lang="en-US" sz="1400" dirty="0" smtClean="0"/>
                        <a:t>BBBBBBBBBBBBBBBBBB</a:t>
                      </a:r>
                      <a:endParaRPr lang="en-US" sz="1400" dirty="0"/>
                    </a:p>
                  </a:txBody>
                  <a:tcPr>
                    <a:lnL w="28575" cap="flat" cmpd="sng" algn="ctr">
                      <a:solidFill>
                        <a:schemeClr val="tx2">
                          <a:lumMod val="60000"/>
                          <a:lumOff val="40000"/>
                        </a:schemeClr>
                      </a:solidFill>
                      <a:prstDash val="solid"/>
                      <a:round/>
                      <a:headEnd type="none" w="med" len="med"/>
                      <a:tailEnd type="none" w="med" len="med"/>
                    </a:lnL>
                  </a:tcPr>
                </a:tc>
                <a:tc>
                  <a:txBody>
                    <a:bodyPr/>
                    <a:lstStyle/>
                    <a:p>
                      <a:r>
                        <a:rPr lang="en-US" sz="1200" dirty="0" smtClean="0"/>
                        <a:t>Location ID</a:t>
                      </a:r>
                      <a:endParaRPr lang="en-US" sz="1200" dirty="0"/>
                    </a:p>
                  </a:txBody>
                  <a:tcPr/>
                </a:tc>
                <a:tc>
                  <a:txBody>
                    <a:bodyPr/>
                    <a:lstStyle/>
                    <a:p>
                      <a:r>
                        <a:rPr lang="en-US" sz="1200" dirty="0" smtClean="0"/>
                        <a:t>Configurator</a:t>
                      </a:r>
                      <a:endParaRPr lang="en-US" sz="1200" dirty="0"/>
                    </a:p>
                  </a:txBody>
                  <a:tcPr>
                    <a:lnR w="28575" cap="flat" cmpd="sng" algn="ctr">
                      <a:solidFill>
                        <a:schemeClr val="tx2">
                          <a:lumMod val="60000"/>
                          <a:lumOff val="40000"/>
                        </a:schemeClr>
                      </a:solidFill>
                      <a:prstDash val="solid"/>
                      <a:round/>
                      <a:headEnd type="none" w="med" len="med"/>
                      <a:tailEnd type="none" w="med" len="med"/>
                    </a:lnR>
                  </a:tcPr>
                </a:tc>
              </a:tr>
              <a:tr h="341523">
                <a:tc>
                  <a:txBody>
                    <a:bodyPr/>
                    <a:lstStyle/>
                    <a:p>
                      <a:r>
                        <a:rPr lang="en-US" sz="1400" dirty="0" smtClean="0"/>
                        <a:t>CCCCCCCCCCCCCCCC</a:t>
                      </a:r>
                      <a:endParaRPr lang="en-US" sz="1400" dirty="0"/>
                    </a:p>
                  </a:txBody>
                  <a:tcPr>
                    <a:lnL w="28575" cap="flat" cmpd="sng" algn="ctr">
                      <a:solidFill>
                        <a:schemeClr val="tx2">
                          <a:lumMod val="60000"/>
                          <a:lumOff val="40000"/>
                        </a:schemeClr>
                      </a:solidFill>
                      <a:prstDash val="solid"/>
                      <a:round/>
                      <a:headEnd type="none" w="med" len="med"/>
                      <a:tailEnd type="none" w="med" len="med"/>
                    </a:lnL>
                  </a:tcPr>
                </a:tc>
                <a:tc>
                  <a:txBody>
                    <a:bodyPr/>
                    <a:lstStyle/>
                    <a:p>
                      <a:r>
                        <a:rPr lang="en-US" sz="1200" dirty="0" smtClean="0"/>
                        <a:t>Label Type</a:t>
                      </a:r>
                      <a:endParaRPr lang="en-US" sz="1200" dirty="0"/>
                    </a:p>
                  </a:txBody>
                  <a:tcPr/>
                </a:tc>
                <a:tc>
                  <a:txBody>
                    <a:bodyPr/>
                    <a:lstStyle/>
                    <a:p>
                      <a:r>
                        <a:rPr lang="en-US" sz="1200" dirty="0" smtClean="0"/>
                        <a:t>COC Internal</a:t>
                      </a:r>
                      <a:endParaRPr lang="en-US" sz="1200" dirty="0"/>
                    </a:p>
                  </a:txBody>
                  <a:tcPr>
                    <a:lnR w="28575" cap="flat" cmpd="sng" algn="ctr">
                      <a:solidFill>
                        <a:schemeClr val="tx2">
                          <a:lumMod val="60000"/>
                          <a:lumOff val="40000"/>
                        </a:schemeClr>
                      </a:solidFill>
                      <a:prstDash val="solid"/>
                      <a:round/>
                      <a:headEnd type="none" w="med" len="med"/>
                      <a:tailEnd type="none" w="med" len="med"/>
                    </a:lnR>
                  </a:tcPr>
                </a:tc>
              </a:tr>
              <a:tr h="341523">
                <a:tc>
                  <a:txBody>
                    <a:bodyPr/>
                    <a:lstStyle/>
                    <a:p>
                      <a:r>
                        <a:rPr lang="en-US" sz="1400" dirty="0" smtClean="0"/>
                        <a:t>222,222</a:t>
                      </a:r>
                      <a:endParaRPr lang="en-US" sz="1400" dirty="0"/>
                    </a:p>
                  </a:txBody>
                  <a:tcPr>
                    <a:lnL w="28575" cap="flat" cmpd="sng" algn="ctr">
                      <a:solidFill>
                        <a:schemeClr val="tx2">
                          <a:lumMod val="60000"/>
                          <a:lumOff val="40000"/>
                        </a:schemeClr>
                      </a:solidFill>
                      <a:prstDash val="solid"/>
                      <a:round/>
                      <a:headEnd type="none" w="med" len="med"/>
                      <a:tailEnd type="none" w="med" len="med"/>
                    </a:lnL>
                  </a:tcPr>
                </a:tc>
                <a:tc>
                  <a:txBody>
                    <a:bodyPr/>
                    <a:lstStyle/>
                    <a:p>
                      <a:r>
                        <a:rPr lang="en-US" sz="1200" dirty="0" err="1" smtClean="0"/>
                        <a:t>Approx</a:t>
                      </a:r>
                      <a:r>
                        <a:rPr lang="en-US" sz="1200" dirty="0" smtClean="0"/>
                        <a:t> Length Mark on Cable Jacket</a:t>
                      </a:r>
                      <a:r>
                        <a:rPr lang="en-US" sz="1200" baseline="0" dirty="0" smtClean="0"/>
                        <a:t> of Label</a:t>
                      </a:r>
                      <a:endParaRPr lang="en-US" sz="1200" dirty="0"/>
                    </a:p>
                  </a:txBody>
                  <a:tcPr/>
                </a:tc>
                <a:tc>
                  <a:txBody>
                    <a:bodyPr/>
                    <a:lstStyle/>
                    <a:p>
                      <a:r>
                        <a:rPr lang="en-US" sz="1200" dirty="0" smtClean="0"/>
                        <a:t>Configurator/COC Internal</a:t>
                      </a:r>
                      <a:endParaRPr lang="en-US" sz="1200" dirty="0"/>
                    </a:p>
                  </a:txBody>
                  <a:tcPr>
                    <a:lnR w="28575" cap="flat" cmpd="sng" algn="ctr">
                      <a:solidFill>
                        <a:schemeClr val="tx2">
                          <a:lumMod val="60000"/>
                          <a:lumOff val="40000"/>
                        </a:schemeClr>
                      </a:solidFill>
                      <a:prstDash val="solid"/>
                      <a:round/>
                      <a:headEnd type="none" w="med" len="med"/>
                      <a:tailEnd type="none" w="med" len="med"/>
                    </a:lnR>
                  </a:tcPr>
                </a:tc>
              </a:tr>
              <a:tr h="341523">
                <a:tc>
                  <a:txBody>
                    <a:bodyPr/>
                    <a:lstStyle/>
                    <a:p>
                      <a:r>
                        <a:rPr lang="en-US" sz="1400" dirty="0" smtClean="0"/>
                        <a:t>DDDDDD</a:t>
                      </a:r>
                      <a:endParaRPr lang="en-US" sz="1400" dirty="0"/>
                    </a:p>
                  </a:txBody>
                  <a:tcPr>
                    <a:lnL w="28575" cap="flat" cmpd="sng" algn="ctr">
                      <a:solidFill>
                        <a:schemeClr val="tx2">
                          <a:lumMod val="60000"/>
                          <a:lumOff val="40000"/>
                        </a:schemeClr>
                      </a:solidFill>
                      <a:prstDash val="solid"/>
                      <a:round/>
                      <a:headEnd type="none" w="med" len="med"/>
                      <a:tailEnd type="none" w="med" len="med"/>
                    </a:lnL>
                    <a:lnB w="28575" cap="flat" cmpd="sng" algn="ctr">
                      <a:solidFill>
                        <a:schemeClr val="tx2">
                          <a:lumMod val="60000"/>
                          <a:lumOff val="40000"/>
                        </a:schemeClr>
                      </a:solidFill>
                      <a:prstDash val="solid"/>
                      <a:round/>
                      <a:headEnd type="none" w="med" len="med"/>
                      <a:tailEnd type="none" w="med" len="med"/>
                    </a:lnB>
                  </a:tcPr>
                </a:tc>
                <a:tc>
                  <a:txBody>
                    <a:bodyPr/>
                    <a:lstStyle/>
                    <a:p>
                      <a:r>
                        <a:rPr lang="en-US" sz="1200" dirty="0" smtClean="0"/>
                        <a:t>Cable</a:t>
                      </a:r>
                      <a:r>
                        <a:rPr lang="en-US" sz="1200" baseline="0" dirty="0" smtClean="0"/>
                        <a:t> Length Marking UOM</a:t>
                      </a:r>
                      <a:endParaRPr lang="en-US" sz="1200" dirty="0"/>
                    </a:p>
                  </a:txBody>
                  <a:tcPr>
                    <a:lnB w="28575" cap="flat" cmpd="sng" algn="ctr">
                      <a:solidFill>
                        <a:schemeClr val="tx2">
                          <a:lumMod val="60000"/>
                          <a:lumOff val="40000"/>
                        </a:schemeClr>
                      </a:solidFill>
                      <a:prstDash val="solid"/>
                      <a:round/>
                      <a:headEnd type="none" w="med" len="med"/>
                      <a:tailEnd type="none" w="med" len="med"/>
                    </a:lnB>
                  </a:tcPr>
                </a:tc>
                <a:tc>
                  <a:txBody>
                    <a:bodyPr/>
                    <a:lstStyle/>
                    <a:p>
                      <a:r>
                        <a:rPr lang="en-US" sz="1200" dirty="0" smtClean="0"/>
                        <a:t>COC Internal</a:t>
                      </a:r>
                      <a:endParaRPr lang="en-US" sz="1200" dirty="0"/>
                    </a:p>
                  </a:txBody>
                  <a:tcPr>
                    <a:lnR w="28575" cap="flat" cmpd="sng" algn="ctr">
                      <a:solidFill>
                        <a:schemeClr val="tx2">
                          <a:lumMod val="60000"/>
                          <a:lumOff val="40000"/>
                        </a:schemeClr>
                      </a:solidFill>
                      <a:prstDash val="solid"/>
                      <a:round/>
                      <a:headEnd type="none" w="med" len="med"/>
                      <a:tailEnd type="none" w="med" len="med"/>
                    </a:lnR>
                    <a:lnB w="28575" cap="flat" cmpd="sng" algn="ctr">
                      <a:solidFill>
                        <a:schemeClr val="tx2">
                          <a:lumMod val="60000"/>
                          <a:lumOff val="40000"/>
                        </a:schemeClr>
                      </a:solidFill>
                      <a:prstDash val="solid"/>
                      <a:round/>
                      <a:headEnd type="none" w="med" len="med"/>
                      <a:tailEnd type="none" w="med" len="med"/>
                    </a:lnB>
                  </a:tcPr>
                </a:tc>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62" y="1209675"/>
            <a:ext cx="2762250" cy="526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388" y="-3429000"/>
            <a:ext cx="8199438"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le 9"/>
          <p:cNvGraphicFramePr>
            <a:graphicFrameLocks noGrp="1"/>
          </p:cNvGraphicFramePr>
          <p:nvPr>
            <p:extLst>
              <p:ext uri="{D42A27DB-BD31-4B8C-83A1-F6EECF244321}">
                <p14:modId xmlns:p14="http://schemas.microsoft.com/office/powerpoint/2010/main" val="1654103179"/>
              </p:ext>
            </p:extLst>
          </p:nvPr>
        </p:nvGraphicFramePr>
        <p:xfrm>
          <a:off x="5180012" y="3657600"/>
          <a:ext cx="6754284" cy="3145683"/>
        </p:xfrm>
        <a:graphic>
          <a:graphicData uri="http://schemas.openxmlformats.org/drawingml/2006/table">
            <a:tbl>
              <a:tblPr firstRow="1" bandRow="1">
                <a:tableStyleId>{5C22544A-7EE6-4342-B048-85BDC9FD1C3A}</a:tableStyleId>
              </a:tblPr>
              <a:tblGrid>
                <a:gridCol w="2362200"/>
                <a:gridCol w="2563284"/>
                <a:gridCol w="1828800"/>
              </a:tblGrid>
              <a:tr h="313063">
                <a:tc>
                  <a:txBody>
                    <a:bodyPr/>
                    <a:lstStyle/>
                    <a:p>
                      <a:r>
                        <a:rPr lang="en-US" sz="1600" dirty="0" smtClean="0"/>
                        <a:t>Data</a:t>
                      </a:r>
                      <a:endParaRPr lang="en-US" sz="1600" dirty="0"/>
                    </a:p>
                  </a:txBody>
                  <a:tcPr>
                    <a:lnL w="28575" cap="flat" cmpd="sng" algn="ctr">
                      <a:solidFill>
                        <a:schemeClr val="tx2">
                          <a:lumMod val="60000"/>
                          <a:lumOff val="40000"/>
                        </a:schemeClr>
                      </a:solidFill>
                      <a:prstDash val="solid"/>
                      <a:round/>
                      <a:headEnd type="none" w="med" len="med"/>
                      <a:tailEnd type="none" w="med" len="med"/>
                    </a:lnL>
                    <a:lnT w="28575" cap="flat" cmpd="sng" algn="ctr">
                      <a:solidFill>
                        <a:schemeClr val="tx2">
                          <a:lumMod val="60000"/>
                          <a:lumOff val="40000"/>
                        </a:schemeClr>
                      </a:solidFill>
                      <a:prstDash val="solid"/>
                      <a:round/>
                      <a:headEnd type="none" w="med" len="med"/>
                      <a:tailEnd type="none" w="med" len="med"/>
                    </a:lnT>
                  </a:tcPr>
                </a:tc>
                <a:tc>
                  <a:txBody>
                    <a:bodyPr/>
                    <a:lstStyle/>
                    <a:p>
                      <a:r>
                        <a:rPr lang="en-US" sz="1600" dirty="0" smtClean="0"/>
                        <a:t>Description</a:t>
                      </a:r>
                      <a:endParaRPr lang="en-US" sz="1600" dirty="0"/>
                    </a:p>
                  </a:txBody>
                  <a:tcPr>
                    <a:lnT w="28575" cap="flat" cmpd="sng" algn="ctr">
                      <a:solidFill>
                        <a:schemeClr val="tx2">
                          <a:lumMod val="60000"/>
                          <a:lumOff val="40000"/>
                        </a:schemeClr>
                      </a:solidFill>
                      <a:prstDash val="solid"/>
                      <a:round/>
                      <a:headEnd type="none" w="med" len="med"/>
                      <a:tailEnd type="none" w="med" len="med"/>
                    </a:lnT>
                  </a:tcPr>
                </a:tc>
                <a:tc>
                  <a:txBody>
                    <a:bodyPr/>
                    <a:lstStyle/>
                    <a:p>
                      <a:r>
                        <a:rPr lang="en-US" sz="1600" dirty="0" smtClean="0"/>
                        <a:t>Source</a:t>
                      </a:r>
                      <a:endParaRPr lang="en-US" sz="1600" dirty="0"/>
                    </a:p>
                  </a:txBody>
                  <a:tcPr>
                    <a:lnR w="28575" cap="flat" cmpd="sng" algn="ctr">
                      <a:solidFill>
                        <a:schemeClr val="tx2">
                          <a:lumMod val="60000"/>
                          <a:lumOff val="40000"/>
                        </a:schemeClr>
                      </a:solidFill>
                      <a:prstDash val="solid"/>
                      <a:round/>
                      <a:headEnd type="none" w="med" len="med"/>
                      <a:tailEnd type="none" w="med" len="med"/>
                    </a:lnR>
                    <a:lnT w="28575" cap="flat" cmpd="sng" algn="ctr">
                      <a:solidFill>
                        <a:schemeClr val="tx2">
                          <a:lumMod val="60000"/>
                          <a:lumOff val="40000"/>
                        </a:schemeClr>
                      </a:solidFill>
                      <a:prstDash val="solid"/>
                      <a:round/>
                      <a:headEnd type="none" w="med" len="med"/>
                      <a:tailEnd type="none" w="med" len="med"/>
                    </a:lnT>
                  </a:tcPr>
                </a:tc>
              </a:tr>
              <a:tr h="341523">
                <a:tc>
                  <a:txBody>
                    <a:bodyPr/>
                    <a:lstStyle/>
                    <a:p>
                      <a:r>
                        <a:rPr lang="en-US" sz="1400" dirty="0" smtClean="0"/>
                        <a:t>EEEEEEEEEE</a:t>
                      </a:r>
                      <a:endParaRPr lang="en-US" sz="1400" dirty="0"/>
                    </a:p>
                  </a:txBody>
                  <a:tcPr>
                    <a:lnL w="28575" cap="flat" cmpd="sng" algn="ctr">
                      <a:solidFill>
                        <a:schemeClr val="tx2">
                          <a:lumMod val="60000"/>
                          <a:lumOff val="40000"/>
                        </a:schemeClr>
                      </a:solidFill>
                      <a:prstDash val="solid"/>
                      <a:round/>
                      <a:headEnd type="none" w="med" len="med"/>
                      <a:tailEnd type="none" w="med" len="med"/>
                    </a:lnL>
                  </a:tcPr>
                </a:tc>
                <a:tc>
                  <a:txBody>
                    <a:bodyPr/>
                    <a:lstStyle/>
                    <a:p>
                      <a:r>
                        <a:rPr lang="en-US" sz="1200" dirty="0" smtClean="0"/>
                        <a:t>Cable Name or Apical MTP Number</a:t>
                      </a:r>
                      <a:endParaRPr lang="en-US" sz="1200" dirty="0"/>
                    </a:p>
                  </a:txBody>
                  <a:tcPr/>
                </a:tc>
                <a:tc>
                  <a:txBody>
                    <a:bodyPr/>
                    <a:lstStyle/>
                    <a:p>
                      <a:r>
                        <a:rPr lang="en-US" sz="1200" dirty="0" smtClean="0"/>
                        <a:t>Configurator/COC Internal</a:t>
                      </a:r>
                      <a:endParaRPr lang="en-US" sz="1200" dirty="0"/>
                    </a:p>
                  </a:txBody>
                  <a:tcPr>
                    <a:lnR w="28575" cap="flat" cmpd="sng" algn="ctr">
                      <a:solidFill>
                        <a:schemeClr val="tx2">
                          <a:lumMod val="60000"/>
                          <a:lumOff val="40000"/>
                        </a:schemeClr>
                      </a:solidFill>
                      <a:prstDash val="solid"/>
                      <a:round/>
                      <a:headEnd type="none" w="med" len="med"/>
                      <a:tailEnd type="none" w="med" len="med"/>
                    </a:lnR>
                  </a:tcPr>
                </a:tc>
              </a:tr>
              <a:tr h="341523">
                <a:tc>
                  <a:txBody>
                    <a:bodyPr/>
                    <a:lstStyle/>
                    <a:p>
                      <a:r>
                        <a:rPr lang="en-US" sz="1400" dirty="0" smtClean="0"/>
                        <a:t>333-444</a:t>
                      </a:r>
                      <a:endParaRPr lang="en-US" sz="1400" dirty="0"/>
                    </a:p>
                  </a:txBody>
                  <a:tcPr>
                    <a:lnL w="28575" cap="flat" cmpd="sng" algn="ctr">
                      <a:solidFill>
                        <a:schemeClr val="tx2">
                          <a:lumMod val="60000"/>
                          <a:lumOff val="40000"/>
                        </a:schemeClr>
                      </a:solidFill>
                      <a:prstDash val="solid"/>
                      <a:round/>
                      <a:headEnd type="none" w="med" len="med"/>
                      <a:tailEnd type="none" w="med" len="med"/>
                    </a:lnL>
                  </a:tcPr>
                </a:tc>
                <a:tc>
                  <a:txBody>
                    <a:bodyPr/>
                    <a:lstStyle/>
                    <a:p>
                      <a:r>
                        <a:rPr lang="en-US" sz="1200" dirty="0" smtClean="0"/>
                        <a:t>Lowest</a:t>
                      </a:r>
                      <a:r>
                        <a:rPr lang="en-US" sz="1200" baseline="0" dirty="0" smtClean="0"/>
                        <a:t> Port Number Value- Highest Port Number Value for Tether or Apical MTP</a:t>
                      </a:r>
                      <a:endParaRPr lang="en-US" sz="1200" dirty="0"/>
                    </a:p>
                  </a:txBody>
                  <a:tcPr/>
                </a:tc>
                <a:tc>
                  <a:txBody>
                    <a:bodyPr/>
                    <a:lstStyle/>
                    <a:p>
                      <a:r>
                        <a:rPr lang="en-US" sz="1200" dirty="0" smtClean="0"/>
                        <a:t>Configurator</a:t>
                      </a:r>
                      <a:endParaRPr lang="en-US" sz="1200" dirty="0"/>
                    </a:p>
                  </a:txBody>
                  <a:tcPr>
                    <a:lnR w="28575" cap="flat" cmpd="sng" algn="ctr">
                      <a:solidFill>
                        <a:schemeClr val="tx2">
                          <a:lumMod val="60000"/>
                          <a:lumOff val="40000"/>
                        </a:schemeClr>
                      </a:solidFill>
                      <a:prstDash val="solid"/>
                      <a:round/>
                      <a:headEnd type="none" w="med" len="med"/>
                      <a:tailEnd type="none" w="med" len="med"/>
                    </a:lnR>
                  </a:tcPr>
                </a:tc>
              </a:tr>
              <a:tr h="341523">
                <a:tc>
                  <a:txBody>
                    <a:bodyPr/>
                    <a:lstStyle/>
                    <a:p>
                      <a:r>
                        <a:rPr lang="en-US" sz="1400" dirty="0" smtClean="0"/>
                        <a:t>AAAAAAAAAAA</a:t>
                      </a:r>
                      <a:endParaRPr lang="en-US" sz="1400" dirty="0"/>
                    </a:p>
                  </a:txBody>
                  <a:tcPr>
                    <a:lnL w="28575" cap="flat" cmpd="sng" algn="ctr">
                      <a:solidFill>
                        <a:schemeClr val="tx2">
                          <a:lumMod val="60000"/>
                          <a:lumOff val="40000"/>
                        </a:schemeClr>
                      </a:solidFill>
                      <a:prstDash val="solid"/>
                      <a:round/>
                      <a:headEnd type="none" w="med" len="med"/>
                      <a:tailEnd type="none" w="med" len="med"/>
                    </a:lnL>
                  </a:tcPr>
                </a:tc>
                <a:tc>
                  <a:txBody>
                    <a:bodyPr/>
                    <a:lstStyle/>
                    <a:p>
                      <a:r>
                        <a:rPr lang="en-US" sz="1200" dirty="0" smtClean="0"/>
                        <a:t>Corning</a:t>
                      </a:r>
                      <a:r>
                        <a:rPr lang="en-US" sz="1200" baseline="0" dirty="0" smtClean="0"/>
                        <a:t> Internal Build ID</a:t>
                      </a:r>
                      <a:endParaRPr lang="en-US" sz="1200" dirty="0"/>
                    </a:p>
                  </a:txBody>
                  <a:tcPr/>
                </a:tc>
                <a:tc>
                  <a:txBody>
                    <a:bodyPr/>
                    <a:lstStyle/>
                    <a:p>
                      <a:r>
                        <a:rPr lang="en-US" sz="1200" dirty="0" smtClean="0"/>
                        <a:t>COC Internal</a:t>
                      </a:r>
                      <a:endParaRPr lang="en-US" sz="1200" dirty="0"/>
                    </a:p>
                  </a:txBody>
                  <a:tcPr>
                    <a:lnR w="28575" cap="flat" cmpd="sng" algn="ctr">
                      <a:solidFill>
                        <a:schemeClr val="tx2">
                          <a:lumMod val="60000"/>
                          <a:lumOff val="40000"/>
                        </a:schemeClr>
                      </a:solidFill>
                      <a:prstDash val="solid"/>
                      <a:round/>
                      <a:headEnd type="none" w="med" len="med"/>
                      <a:tailEnd type="none" w="med" len="med"/>
                    </a:lnR>
                  </a:tcPr>
                </a:tc>
              </a:tr>
              <a:tr h="341523">
                <a:tc>
                  <a:txBody>
                    <a:bodyPr/>
                    <a:lstStyle/>
                    <a:p>
                      <a:r>
                        <a:rPr lang="en-US" sz="1400" dirty="0" smtClean="0"/>
                        <a:t>FFFFFFFFFFFFFFFFFFFF</a:t>
                      </a:r>
                      <a:endParaRPr lang="en-US" sz="1400" dirty="0"/>
                    </a:p>
                  </a:txBody>
                  <a:tcPr>
                    <a:lnL w="28575" cap="flat" cmpd="sng" algn="ctr">
                      <a:solidFill>
                        <a:schemeClr val="tx2">
                          <a:lumMod val="60000"/>
                          <a:lumOff val="40000"/>
                        </a:schemeClr>
                      </a:solidFill>
                      <a:prstDash val="solid"/>
                      <a:round/>
                      <a:headEnd type="none" w="med" len="med"/>
                      <a:tailEnd type="none" w="med" len="med"/>
                    </a:lnL>
                  </a:tcPr>
                </a:tc>
                <a:tc>
                  <a:txBody>
                    <a:bodyPr/>
                    <a:lstStyle/>
                    <a:p>
                      <a:r>
                        <a:rPr lang="en-US" sz="1200" dirty="0" smtClean="0"/>
                        <a:t>Location ID or </a:t>
                      </a:r>
                      <a:r>
                        <a:rPr lang="en-US" sz="1200" dirty="0" err="1" smtClean="0"/>
                        <a:t>PreTerm</a:t>
                      </a:r>
                      <a:r>
                        <a:rPr lang="en-US" sz="1200" dirty="0" smtClean="0"/>
                        <a:t> Terminal ID</a:t>
                      </a:r>
                      <a:endParaRPr lang="en-US" sz="1200" dirty="0"/>
                    </a:p>
                  </a:txBody>
                  <a:tcPr/>
                </a:tc>
                <a:tc>
                  <a:txBody>
                    <a:bodyPr/>
                    <a:lstStyle/>
                    <a:p>
                      <a:r>
                        <a:rPr lang="en-US" sz="1200" dirty="0" smtClean="0"/>
                        <a:t>Configurator/COC Internal</a:t>
                      </a:r>
                      <a:endParaRPr lang="en-US" sz="1200" dirty="0"/>
                    </a:p>
                  </a:txBody>
                  <a:tcPr>
                    <a:lnR w="28575" cap="flat" cmpd="sng" algn="ctr">
                      <a:solidFill>
                        <a:schemeClr val="tx2">
                          <a:lumMod val="60000"/>
                          <a:lumOff val="40000"/>
                        </a:schemeClr>
                      </a:solidFill>
                      <a:prstDash val="solid"/>
                      <a:round/>
                      <a:headEnd type="none" w="med" len="med"/>
                      <a:tailEnd type="none" w="med" len="med"/>
                    </a:lnR>
                  </a:tcPr>
                </a:tc>
              </a:tr>
              <a:tr h="341523">
                <a:tc>
                  <a:txBody>
                    <a:bodyPr/>
                    <a:lstStyle/>
                    <a:p>
                      <a:r>
                        <a:rPr lang="en-US" sz="1400" dirty="0" smtClean="0"/>
                        <a:t>LOC</a:t>
                      </a:r>
                      <a:r>
                        <a:rPr lang="en-US" sz="1400" baseline="0" dirty="0" smtClean="0"/>
                        <a:t> 111- TAP 555</a:t>
                      </a:r>
                      <a:endParaRPr lang="en-US" sz="1400" dirty="0"/>
                    </a:p>
                  </a:txBody>
                  <a:tcPr>
                    <a:lnL w="28575" cap="flat" cmpd="sng" algn="ctr">
                      <a:solidFill>
                        <a:schemeClr val="tx2">
                          <a:lumMod val="60000"/>
                          <a:lumOff val="40000"/>
                        </a:schemeClr>
                      </a:solidFill>
                      <a:prstDash val="solid"/>
                      <a:round/>
                      <a:headEnd type="none" w="med" len="med"/>
                      <a:tailEnd type="none" w="med" len="med"/>
                    </a:lnL>
                  </a:tcPr>
                </a:tc>
                <a:tc>
                  <a:txBody>
                    <a:bodyPr/>
                    <a:lstStyle/>
                    <a:p>
                      <a:r>
                        <a:rPr lang="en-US" sz="1200" dirty="0" smtClean="0"/>
                        <a:t>Tap</a:t>
                      </a:r>
                      <a:r>
                        <a:rPr lang="en-US" sz="1200" baseline="0" dirty="0" smtClean="0"/>
                        <a:t> Sequence at Specified Location</a:t>
                      </a:r>
                      <a:endParaRPr lang="en-US" sz="1200" dirty="0"/>
                    </a:p>
                  </a:txBody>
                  <a:tcPr/>
                </a:tc>
                <a:tc>
                  <a:txBody>
                    <a:bodyPr/>
                    <a:lstStyle/>
                    <a:p>
                      <a:r>
                        <a:rPr lang="en-US" sz="1200" dirty="0" smtClean="0"/>
                        <a:t>Configurator</a:t>
                      </a:r>
                      <a:endParaRPr lang="en-US" sz="1200" dirty="0"/>
                    </a:p>
                  </a:txBody>
                  <a:tcPr>
                    <a:lnR w="28575" cap="flat" cmpd="sng" algn="ctr">
                      <a:solidFill>
                        <a:schemeClr val="tx2">
                          <a:lumMod val="60000"/>
                          <a:lumOff val="40000"/>
                        </a:schemeClr>
                      </a:solidFill>
                      <a:prstDash val="solid"/>
                      <a:round/>
                      <a:headEnd type="none" w="med" len="med"/>
                      <a:tailEnd type="none" w="med" len="med"/>
                    </a:lnR>
                  </a:tcPr>
                </a:tc>
              </a:tr>
              <a:tr h="341523">
                <a:tc>
                  <a:txBody>
                    <a:bodyPr/>
                    <a:lstStyle/>
                    <a:p>
                      <a:r>
                        <a:rPr lang="en-US" sz="1400" dirty="0" smtClean="0"/>
                        <a:t>THR 777</a:t>
                      </a:r>
                      <a:endParaRPr lang="en-US" sz="1400" dirty="0"/>
                    </a:p>
                  </a:txBody>
                  <a:tcPr>
                    <a:lnL w="28575" cap="flat" cmpd="sng" algn="ctr">
                      <a:solidFill>
                        <a:schemeClr val="tx2">
                          <a:lumMod val="60000"/>
                          <a:lumOff val="40000"/>
                        </a:schemeClr>
                      </a:solidFill>
                      <a:prstDash val="solid"/>
                      <a:round/>
                      <a:headEnd type="none" w="med" len="med"/>
                      <a:tailEnd type="none" w="med" len="med"/>
                    </a:lnL>
                    <a:lnB w="28575" cap="flat" cmpd="sng" algn="ctr">
                      <a:solidFill>
                        <a:schemeClr val="tx2">
                          <a:lumMod val="60000"/>
                          <a:lumOff val="40000"/>
                        </a:schemeClr>
                      </a:solidFill>
                      <a:prstDash val="solid"/>
                      <a:round/>
                      <a:headEnd type="none" w="med" len="med"/>
                      <a:tailEnd type="none" w="med" len="med"/>
                    </a:lnB>
                  </a:tcPr>
                </a:tc>
                <a:tc>
                  <a:txBody>
                    <a:bodyPr/>
                    <a:lstStyle/>
                    <a:p>
                      <a:r>
                        <a:rPr lang="en-US" sz="1200" dirty="0" smtClean="0"/>
                        <a:t>Tether</a:t>
                      </a:r>
                      <a:r>
                        <a:rPr lang="en-US" sz="1200" baseline="0" dirty="0" smtClean="0"/>
                        <a:t> Sequence at Specified Location/TAP</a:t>
                      </a:r>
                      <a:endParaRPr lang="en-US" sz="1200" dirty="0"/>
                    </a:p>
                  </a:txBody>
                  <a:tcPr>
                    <a:lnB w="28575" cap="flat" cmpd="sng" algn="ctr">
                      <a:solidFill>
                        <a:schemeClr val="tx2">
                          <a:lumMod val="60000"/>
                          <a:lumOff val="40000"/>
                        </a:schemeClr>
                      </a:solidFill>
                      <a:prstDash val="solid"/>
                      <a:round/>
                      <a:headEnd type="none" w="med" len="med"/>
                      <a:tailEnd type="none" w="med" len="med"/>
                    </a:lnB>
                  </a:tcPr>
                </a:tc>
                <a:tc>
                  <a:txBody>
                    <a:bodyPr/>
                    <a:lstStyle/>
                    <a:p>
                      <a:r>
                        <a:rPr lang="en-US" sz="1200" dirty="0" smtClean="0"/>
                        <a:t>Configurator</a:t>
                      </a:r>
                      <a:endParaRPr lang="en-US" sz="1200" dirty="0"/>
                    </a:p>
                  </a:txBody>
                  <a:tcPr>
                    <a:lnR w="28575" cap="flat" cmpd="sng" algn="ctr">
                      <a:solidFill>
                        <a:schemeClr val="tx2">
                          <a:lumMod val="60000"/>
                          <a:lumOff val="40000"/>
                        </a:schemeClr>
                      </a:solidFill>
                      <a:prstDash val="solid"/>
                      <a:round/>
                      <a:headEnd type="none" w="med" len="med"/>
                      <a:tailEnd type="none" w="med" len="med"/>
                    </a:lnR>
                    <a:lnB w="28575" cap="flat" cmpd="sng" algn="ctr">
                      <a:solidFill>
                        <a:schemeClr val="tx2">
                          <a:lumMod val="60000"/>
                          <a:lumOff val="40000"/>
                        </a:schemeClr>
                      </a:solidFill>
                      <a:prstDash val="solid"/>
                      <a:round/>
                      <a:headEnd type="none" w="med" len="med"/>
                      <a:tailEnd type="none" w="med" len="med"/>
                    </a:lnB>
                  </a:tcPr>
                </a:tc>
              </a:tr>
            </a:tbl>
          </a:graphicData>
        </a:graphic>
      </p:graphicFrame>
      <p:sp>
        <p:nvSpPr>
          <p:cNvPr id="8" name="TextBox 7"/>
          <p:cNvSpPr txBox="1"/>
          <p:nvPr/>
        </p:nvSpPr>
        <p:spPr>
          <a:xfrm>
            <a:off x="303212" y="742890"/>
            <a:ext cx="5334000" cy="400110"/>
          </a:xfrm>
          <a:prstGeom prst="rect">
            <a:avLst/>
          </a:prstGeom>
          <a:noFill/>
        </p:spPr>
        <p:txBody>
          <a:bodyPr wrap="square" rtlCol="0">
            <a:spAutoFit/>
          </a:bodyPr>
          <a:lstStyle/>
          <a:p>
            <a:r>
              <a:rPr lang="en-US" sz="2000" b="1" dirty="0" smtClean="0">
                <a:solidFill>
                  <a:schemeClr val="tx2">
                    <a:lumMod val="60000"/>
                    <a:lumOff val="40000"/>
                  </a:schemeClr>
                </a:solidFill>
              </a:rPr>
              <a:t>Labels</a:t>
            </a:r>
            <a:endParaRPr lang="en-US" sz="2000" b="1" dirty="0">
              <a:solidFill>
                <a:schemeClr val="tx2">
                  <a:lumMod val="60000"/>
                  <a:lumOff val="40000"/>
                </a:schemeClr>
              </a:solidFill>
            </a:endParaRPr>
          </a:p>
        </p:txBody>
      </p:sp>
    </p:spTree>
    <p:extLst>
      <p:ext uri="{BB962C8B-B14F-4D97-AF65-F5344CB8AC3E}">
        <p14:creationId xmlns:p14="http://schemas.microsoft.com/office/powerpoint/2010/main" val="193984641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79612" y="2070318"/>
            <a:ext cx="8077200" cy="1815882"/>
          </a:xfrm>
          <a:prstGeom prst="rect">
            <a:avLst/>
          </a:prstGeom>
          <a:noFill/>
          <a:ln w="38100">
            <a:solidFill>
              <a:srgbClr val="FF0000"/>
            </a:solidFill>
          </a:ln>
        </p:spPr>
        <p:txBody>
          <a:bodyPr wrap="square" rtlCol="0">
            <a:spAutoFit/>
          </a:bodyPr>
          <a:lstStyle/>
          <a:p>
            <a:pPr algn="ctr"/>
            <a:r>
              <a:rPr lang="en-US" sz="2800" b="1" dirty="0" smtClean="0"/>
              <a:t>Important Note: All options may vary based on contract and design type. Your screen may not be identical to the screenshots used in this document.</a:t>
            </a:r>
            <a:endParaRPr lang="en-US" sz="2800" b="1" dirty="0"/>
          </a:p>
        </p:txBody>
      </p:sp>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Slide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35600" y="5638800"/>
            <a:ext cx="609600" cy="609600"/>
          </a:xfrm>
          <a:prstGeom prst="rect">
            <a:avLst/>
          </a:prstGeom>
        </p:spPr>
      </p:pic>
    </p:spTree>
    <p:extLst>
      <p:ext uri="{BB962C8B-B14F-4D97-AF65-F5344CB8AC3E}">
        <p14:creationId xmlns:p14="http://schemas.microsoft.com/office/powerpoint/2010/main" val="232260541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0412" y="1551801"/>
            <a:ext cx="10820400" cy="1261884"/>
          </a:xfrm>
          <a:prstGeom prst="rect">
            <a:avLst/>
          </a:prstGeom>
          <a:noFill/>
        </p:spPr>
        <p:txBody>
          <a:bodyPr wrap="square" rtlCol="0">
            <a:spAutoFit/>
          </a:bodyPr>
          <a:lstStyle/>
          <a:p>
            <a:r>
              <a:rPr lang="en-US" sz="2400" b="1" dirty="0" smtClean="0"/>
              <a:t>1</a:t>
            </a:r>
            <a:r>
              <a:rPr lang="en-US" sz="4800" b="1" dirty="0" smtClean="0"/>
              <a:t>. </a:t>
            </a:r>
            <a:r>
              <a:rPr lang="en-US" sz="2800" b="1" dirty="0" smtClean="0"/>
              <a:t>Design Areas: </a:t>
            </a:r>
            <a:r>
              <a:rPr lang="en-US" sz="2800" dirty="0" smtClean="0"/>
              <a:t>Choose appropriate Design Area from top of the page. Design Area options may vary based on contract.</a:t>
            </a:r>
            <a:endParaRPr lang="en-US" sz="2800" dirty="0"/>
          </a:p>
        </p:txBody>
      </p:sp>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00" y="3057524"/>
            <a:ext cx="10255423" cy="2352675"/>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6" name="Slide 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32412" y="5867400"/>
            <a:ext cx="609600" cy="609600"/>
          </a:xfrm>
          <a:prstGeom prst="rect">
            <a:avLst/>
          </a:prstGeom>
        </p:spPr>
      </p:pic>
    </p:spTree>
    <p:extLst>
      <p:ext uri="{BB962C8B-B14F-4D97-AF65-F5344CB8AC3E}">
        <p14:creationId xmlns:p14="http://schemas.microsoft.com/office/powerpoint/2010/main" val="61670228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345258480"/>
              </p:ext>
            </p:extLst>
          </p:nvPr>
        </p:nvGraphicFramePr>
        <p:xfrm>
          <a:off x="6237713" y="5053331"/>
          <a:ext cx="5791200" cy="1128077"/>
        </p:xfrm>
        <a:graphic>
          <a:graphicData uri="http://schemas.openxmlformats.org/drawingml/2006/table">
            <a:tbl>
              <a:tblPr firstRow="1" bandRow="1">
                <a:tableStyleId>{5C22544A-7EE6-4342-B048-85BDC9FD1C3A}</a:tableStyleId>
              </a:tblPr>
              <a:tblGrid>
                <a:gridCol w="1672107"/>
                <a:gridCol w="4119093"/>
              </a:tblGrid>
              <a:tr h="370840">
                <a:tc gridSpan="2">
                  <a:txBody>
                    <a:bodyPr/>
                    <a:lstStyle/>
                    <a:p>
                      <a:pPr algn="ctr"/>
                      <a:r>
                        <a:rPr lang="en-US" sz="1400" dirty="0" smtClean="0"/>
                        <a:t>Indoor</a:t>
                      </a:r>
                      <a:r>
                        <a:rPr lang="en-US" sz="1400" baseline="0" dirty="0" smtClean="0"/>
                        <a:t> Installation Types</a:t>
                      </a:r>
                      <a:endParaRPr lang="en-US" sz="1400" dirty="0"/>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tcPr>
                </a:tc>
                <a:tc hMerge="1">
                  <a:txBody>
                    <a:bodyPr/>
                    <a:lstStyle/>
                    <a:p>
                      <a:endParaRPr lang="en-US"/>
                    </a:p>
                  </a:txBody>
                  <a:tcPr/>
                </a:tc>
              </a:tr>
              <a:tr h="386397">
                <a:tc>
                  <a:txBody>
                    <a:bodyPr/>
                    <a:lstStyle/>
                    <a:p>
                      <a:r>
                        <a:rPr lang="en-US" sz="1200" dirty="0" smtClean="0"/>
                        <a:t>Duct</a:t>
                      </a:r>
                      <a:endParaRPr lang="en-US" sz="1200" dirty="0"/>
                    </a:p>
                  </a:txBody>
                  <a:tcPr>
                    <a:lnL w="28575" cap="flat" cmpd="sng" algn="ctr">
                      <a:solidFill>
                        <a:schemeClr val="accent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Cables that will be installed in ISP riser environments. </a:t>
                      </a:r>
                      <a:endParaRPr kumimoji="0" lang="en-US" sz="1800" b="0" i="1" u="none" strike="noStrike" kern="1200" cap="none" spc="0" normalizeH="0" baseline="0" noProof="0" dirty="0" smtClean="0">
                        <a:ln>
                          <a:noFill/>
                        </a:ln>
                        <a:solidFill>
                          <a:prstClr val="black"/>
                        </a:solidFill>
                        <a:effectLst/>
                        <a:uLnTx/>
                        <a:uFillTx/>
                        <a:latin typeface="+mn-lt"/>
                        <a:ea typeface="+mn-ea"/>
                        <a:cs typeface="+mn-cs"/>
                      </a:endParaRPr>
                    </a:p>
                  </a:txBody>
                  <a:tcPr>
                    <a:lnR w="28575" cap="flat" cmpd="sng" algn="ctr">
                      <a:solidFill>
                        <a:schemeClr val="accent1"/>
                      </a:solidFill>
                      <a:prstDash val="solid"/>
                      <a:round/>
                      <a:headEnd type="none" w="med" len="med"/>
                      <a:tailEnd type="none" w="med" len="med"/>
                    </a:lnR>
                  </a:tcPr>
                </a:tc>
              </a:tr>
              <a:tr h="370840">
                <a:tc>
                  <a:txBody>
                    <a:bodyPr/>
                    <a:lstStyle/>
                    <a:p>
                      <a:r>
                        <a:rPr lang="en-US" sz="1200" dirty="0" smtClean="0"/>
                        <a:t>Tray</a:t>
                      </a:r>
                      <a:endParaRPr lang="en-US" sz="1200" dirty="0"/>
                    </a:p>
                  </a:txBody>
                  <a:tcPr>
                    <a:lnL w="28575" cap="flat" cmpd="sng" algn="ctr">
                      <a:solidFill>
                        <a:schemeClr val="accent1"/>
                      </a:solidFill>
                      <a:prstDash val="solid"/>
                      <a:round/>
                      <a:headEnd type="none" w="med" len="med"/>
                      <a:tailEnd type="none" w="med" len="med"/>
                    </a:lnL>
                    <a:lnB w="28575" cap="flat" cmpd="sng" algn="ctr">
                      <a:solidFill>
                        <a:schemeClr val="accent1"/>
                      </a:solidFill>
                      <a:prstDash val="solid"/>
                      <a:round/>
                      <a:headEnd type="none" w="med" len="med"/>
                      <a:tailEnd type="none" w="med" len="med"/>
                    </a:lnB>
                  </a:tcPr>
                </a:tc>
                <a:tc>
                  <a:txBody>
                    <a:bodyPr/>
                    <a:lstStyle/>
                    <a:p>
                      <a:r>
                        <a:rPr lang="en-US" sz="1200" dirty="0" smtClean="0"/>
                        <a:t>Cables that will be installed in ISP riser environments. </a:t>
                      </a:r>
                      <a:endParaRPr lang="en-US" i="1" dirty="0"/>
                    </a:p>
                  </a:txBody>
                  <a:tcPr>
                    <a:lnR w="28575" cap="flat" cmpd="sng" algn="ctr">
                      <a:solidFill>
                        <a:schemeClr val="accent1"/>
                      </a:solidFill>
                      <a:prstDash val="solid"/>
                      <a:round/>
                      <a:headEnd type="none" w="med" len="med"/>
                      <a:tailEnd type="none" w="med" len="med"/>
                    </a:lnR>
                    <a:lnB w="28575" cap="flat" cmpd="sng" algn="ctr">
                      <a:solidFill>
                        <a:schemeClr val="accent1"/>
                      </a:solidFill>
                      <a:prstDash val="solid"/>
                      <a:round/>
                      <a:headEnd type="none" w="med" len="med"/>
                      <a:tailEnd type="none" w="med" len="med"/>
                    </a:lnB>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846188336"/>
              </p:ext>
            </p:extLst>
          </p:nvPr>
        </p:nvGraphicFramePr>
        <p:xfrm>
          <a:off x="6237713" y="2362200"/>
          <a:ext cx="5800299" cy="2676208"/>
        </p:xfrm>
        <a:graphic>
          <a:graphicData uri="http://schemas.openxmlformats.org/drawingml/2006/table">
            <a:tbl>
              <a:tblPr firstRow="1" bandRow="1">
                <a:tableStyleId>{5C22544A-7EE6-4342-B048-85BDC9FD1C3A}</a:tableStyleId>
              </a:tblPr>
              <a:tblGrid>
                <a:gridCol w="1642078"/>
                <a:gridCol w="4158221"/>
              </a:tblGrid>
              <a:tr h="374968">
                <a:tc gridSpan="2">
                  <a:txBody>
                    <a:bodyPr/>
                    <a:lstStyle/>
                    <a:p>
                      <a:pPr algn="ctr"/>
                      <a:r>
                        <a:rPr lang="en-US" sz="1400" dirty="0" smtClean="0"/>
                        <a:t>Outdoor Installation Types</a:t>
                      </a:r>
                      <a:endParaRPr lang="en-US" sz="1400" dirty="0"/>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tcPr>
                </a:tc>
              </a:tr>
              <a:tr h="374968">
                <a:tc>
                  <a:txBody>
                    <a:bodyPr/>
                    <a:lstStyle/>
                    <a:p>
                      <a:r>
                        <a:rPr lang="en-US" sz="1200" dirty="0" smtClean="0"/>
                        <a:t>Aerial</a:t>
                      </a:r>
                      <a:endParaRPr lang="en-US" sz="1200" dirty="0"/>
                    </a:p>
                  </a:txBody>
                  <a:tcPr>
                    <a:lnL w="28575" cap="flat" cmpd="sng" algn="ctr">
                      <a:solidFill>
                        <a:schemeClr val="accent1"/>
                      </a:solidFill>
                      <a:prstDash val="solid"/>
                      <a:round/>
                      <a:headEnd type="none" w="med" len="med"/>
                      <a:tailEnd type="none" w="med" len="med"/>
                    </a:lnL>
                    <a:lnT w="38100" cmpd="sng">
                      <a:noFill/>
                    </a:lnT>
                  </a:tcPr>
                </a:tc>
                <a:tc>
                  <a:txBody>
                    <a:bodyPr/>
                    <a:lstStyle/>
                    <a:p>
                      <a:r>
                        <a:rPr lang="en-US" sz="1200" dirty="0" smtClean="0"/>
                        <a:t>Cables that will be installed in aerial applications (</a:t>
                      </a:r>
                      <a:r>
                        <a:rPr lang="en-US" sz="1200" dirty="0" err="1" smtClean="0"/>
                        <a:t>overlash</a:t>
                      </a:r>
                      <a:r>
                        <a:rPr lang="en-US" sz="1200" baseline="0" dirty="0" smtClean="0"/>
                        <a:t> or </a:t>
                      </a:r>
                      <a:r>
                        <a:rPr lang="en-US" sz="1200" dirty="0" smtClean="0"/>
                        <a:t>dedicated messenger).</a:t>
                      </a:r>
                      <a:r>
                        <a:rPr lang="en-US" sz="1200" baseline="0" dirty="0" smtClean="0"/>
                        <a:t> </a:t>
                      </a:r>
                      <a:endParaRPr lang="en-US" sz="1200" i="1" dirty="0"/>
                    </a:p>
                  </a:txBody>
                  <a:tcPr>
                    <a:lnR w="28575" cap="flat" cmpd="sng" algn="ctr">
                      <a:solidFill>
                        <a:schemeClr val="accent1"/>
                      </a:solidFill>
                      <a:prstDash val="solid"/>
                      <a:round/>
                      <a:headEnd type="none" w="med" len="med"/>
                      <a:tailEnd type="none" w="med" len="med"/>
                    </a:lnR>
                    <a:lnT w="38100" cmpd="sng">
                      <a:noFill/>
                    </a:lnT>
                  </a:tcPr>
                </a:tc>
              </a:tr>
              <a:tr h="265432">
                <a:tc>
                  <a:txBody>
                    <a:bodyPr/>
                    <a:lstStyle/>
                    <a:p>
                      <a:r>
                        <a:rPr lang="en-US" sz="1200" baseline="0" dirty="0" smtClean="0"/>
                        <a:t>Below Grade-Duct</a:t>
                      </a:r>
                      <a:endParaRPr lang="en-US" sz="1200" dirty="0"/>
                    </a:p>
                  </a:txBody>
                  <a:tcPr>
                    <a:lnL w="28575" cap="flat" cmpd="sng" algn="ctr">
                      <a:solidFill>
                        <a:schemeClr val="accent1"/>
                      </a:solidFill>
                      <a:prstDash val="solid"/>
                      <a:round/>
                      <a:headEnd type="none" w="med" len="med"/>
                      <a:tailEnd type="none" w="med" len="med"/>
                    </a:lnL>
                  </a:tcPr>
                </a:tc>
                <a:tc>
                  <a:txBody>
                    <a:bodyPr/>
                    <a:lstStyle/>
                    <a:p>
                      <a:r>
                        <a:rPr lang="en-US" sz="1200" dirty="0" smtClean="0"/>
                        <a:t>Cables that will be installed in buried duct applications</a:t>
                      </a:r>
                    </a:p>
                    <a:p>
                      <a:r>
                        <a:rPr lang="en-US" sz="1200" dirty="0" smtClean="0"/>
                        <a:t>(1.25-in or &gt;1.25-in duct capable).</a:t>
                      </a:r>
                      <a:endParaRPr lang="en-US" sz="1200" dirty="0"/>
                    </a:p>
                  </a:txBody>
                  <a:tcPr>
                    <a:lnR w="28575" cap="flat" cmpd="sng" algn="ctr">
                      <a:solidFill>
                        <a:schemeClr val="accent1"/>
                      </a:solidFill>
                      <a:prstDash val="solid"/>
                      <a:round/>
                      <a:headEnd type="none" w="med" len="med"/>
                      <a:tailEnd type="none" w="med" len="med"/>
                    </a:lnR>
                  </a:tcPr>
                </a:tc>
              </a:tr>
              <a:tr h="374968">
                <a:tc>
                  <a:txBody>
                    <a:bodyPr/>
                    <a:lstStyle/>
                    <a:p>
                      <a:r>
                        <a:rPr lang="en-US" sz="1200" dirty="0" smtClean="0"/>
                        <a:t>Below Grade-Buried</a:t>
                      </a:r>
                      <a:endParaRPr lang="en-US" sz="1200" dirty="0"/>
                    </a:p>
                  </a:txBody>
                  <a:tcPr>
                    <a:lnL w="28575" cap="flat" cmpd="sng" algn="ctr">
                      <a:solidFill>
                        <a:schemeClr val="accent1"/>
                      </a:solidFill>
                      <a:prstDash val="solid"/>
                      <a:round/>
                      <a:headEnd type="none" w="med" len="med"/>
                      <a:tailEnd type="none" w="med" len="med"/>
                    </a:lnL>
                  </a:tcPr>
                </a:tc>
                <a:tc>
                  <a:txBody>
                    <a:bodyPr/>
                    <a:lstStyle/>
                    <a:p>
                      <a:r>
                        <a:rPr lang="en-US" sz="1200" dirty="0" smtClean="0"/>
                        <a:t>Cables that will be installed in direct buried</a:t>
                      </a:r>
                    </a:p>
                    <a:p>
                      <a:r>
                        <a:rPr lang="en-US" sz="1200" dirty="0" smtClean="0"/>
                        <a:t>applications (trenching, plowing, missile bore, etc.) or in   2-in</a:t>
                      </a:r>
                      <a:r>
                        <a:rPr lang="en-US" sz="1200" baseline="0" dirty="0" smtClean="0"/>
                        <a:t> </a:t>
                      </a:r>
                      <a:r>
                        <a:rPr lang="en-US" sz="1200" dirty="0" smtClean="0"/>
                        <a:t>duct or larger.</a:t>
                      </a:r>
                    </a:p>
                  </a:txBody>
                  <a:tcPr>
                    <a:lnR w="28575" cap="flat" cmpd="sng" algn="ctr">
                      <a:solidFill>
                        <a:schemeClr val="accent1"/>
                      </a:solidFill>
                      <a:prstDash val="solid"/>
                      <a:round/>
                      <a:headEnd type="none" w="med" len="med"/>
                      <a:tailEnd type="none" w="med" len="med"/>
                    </a:lnR>
                  </a:tcPr>
                </a:tc>
              </a:tr>
              <a:tr h="374968">
                <a:tc>
                  <a:txBody>
                    <a:bodyPr/>
                    <a:lstStyle/>
                    <a:p>
                      <a:r>
                        <a:rPr lang="en-US" sz="1200" dirty="0" smtClean="0"/>
                        <a:t>Aerial-Duct</a:t>
                      </a:r>
                      <a:endParaRPr lang="en-US" sz="1200" dirty="0"/>
                    </a:p>
                  </a:txBody>
                  <a:tcPr>
                    <a:lnL w="28575" cap="flat" cmpd="sng" algn="ctr">
                      <a:solidFill>
                        <a:schemeClr val="accent1"/>
                      </a:solidFill>
                      <a:prstDash val="solid"/>
                      <a:round/>
                      <a:headEnd type="none" w="med" len="med"/>
                      <a:tailEnd type="none" w="med" len="med"/>
                    </a:lnL>
                  </a:tcPr>
                </a:tc>
                <a:tc>
                  <a:txBody>
                    <a:bodyPr/>
                    <a:lstStyle/>
                    <a:p>
                      <a:r>
                        <a:rPr lang="en-US" sz="1200" dirty="0" smtClean="0"/>
                        <a:t>Cables that will be installed in an aerial-duct</a:t>
                      </a:r>
                    </a:p>
                    <a:p>
                      <a:r>
                        <a:rPr lang="en-US" sz="1200" dirty="0" smtClean="0"/>
                        <a:t>applications.</a:t>
                      </a:r>
                      <a:endParaRPr lang="en-US" sz="1200" dirty="0"/>
                    </a:p>
                  </a:txBody>
                  <a:tcPr>
                    <a:lnR w="28575" cap="flat" cmpd="sng" algn="ctr">
                      <a:solidFill>
                        <a:schemeClr val="accent1"/>
                      </a:solidFill>
                      <a:prstDash val="solid"/>
                      <a:round/>
                      <a:headEnd type="none" w="med" len="med"/>
                      <a:tailEnd type="none" w="med" len="med"/>
                    </a:lnR>
                  </a:tcPr>
                </a:tc>
              </a:tr>
              <a:tr h="289560">
                <a:tc>
                  <a:txBody>
                    <a:bodyPr/>
                    <a:lstStyle/>
                    <a:p>
                      <a:r>
                        <a:rPr lang="en-US" sz="1200" dirty="0" smtClean="0"/>
                        <a:t>Self-Supporting</a:t>
                      </a:r>
                      <a:endParaRPr lang="en-US" sz="1200" dirty="0"/>
                    </a:p>
                  </a:txBody>
                  <a:tcPr>
                    <a:lnL w="28575" cap="flat" cmpd="sng" algn="ctr">
                      <a:solidFill>
                        <a:schemeClr val="accent1"/>
                      </a:solidFill>
                      <a:prstDash val="solid"/>
                      <a:round/>
                      <a:headEnd type="none" w="med" len="med"/>
                      <a:tailEnd type="none" w="med" len="med"/>
                    </a:lnL>
                    <a:lnB w="28575" cap="flat" cmpd="sng" algn="ctr">
                      <a:solidFill>
                        <a:schemeClr val="accent1"/>
                      </a:solidFill>
                      <a:prstDash val="solid"/>
                      <a:round/>
                      <a:headEnd type="none" w="med" len="med"/>
                      <a:tailEnd type="none" w="med" len="med"/>
                    </a:lnB>
                  </a:tcPr>
                </a:tc>
                <a:tc>
                  <a:txBody>
                    <a:bodyPr/>
                    <a:lstStyle/>
                    <a:p>
                      <a:r>
                        <a:rPr lang="en-US" sz="1200" baseline="0" dirty="0" smtClean="0"/>
                        <a:t>Figure-8 cables with an attached messenger wire.</a:t>
                      </a:r>
                      <a:endParaRPr lang="en-US" sz="1200" dirty="0"/>
                    </a:p>
                  </a:txBody>
                  <a:tcPr>
                    <a:lnR w="28575" cap="flat" cmpd="sng" algn="ctr">
                      <a:solidFill>
                        <a:schemeClr val="accent1"/>
                      </a:solidFill>
                      <a:prstDash val="solid"/>
                      <a:round/>
                      <a:headEnd type="none" w="med" len="med"/>
                      <a:tailEnd type="none" w="med" len="med"/>
                    </a:lnR>
                    <a:lnB w="28575" cap="flat" cmpd="sng" algn="ctr">
                      <a:solidFill>
                        <a:schemeClr val="accent1"/>
                      </a:solidFill>
                      <a:prstDash val="solid"/>
                      <a:round/>
                      <a:headEnd type="none" w="med" len="med"/>
                      <a:tailEnd type="none" w="med" len="med"/>
                    </a:lnB>
                  </a:tcPr>
                </a:tc>
              </a:tr>
            </a:tbl>
          </a:graphicData>
        </a:graphic>
      </p:graphicFrame>
      <p:sp>
        <p:nvSpPr>
          <p:cNvPr id="7" name="TextBox 6"/>
          <p:cNvSpPr txBox="1"/>
          <p:nvPr/>
        </p:nvSpPr>
        <p:spPr>
          <a:xfrm>
            <a:off x="74612" y="1008519"/>
            <a:ext cx="6086901" cy="7602081"/>
          </a:xfrm>
          <a:prstGeom prst="rect">
            <a:avLst/>
          </a:prstGeom>
          <a:noFill/>
        </p:spPr>
        <p:txBody>
          <a:bodyPr wrap="square" rtlCol="0">
            <a:spAutoFit/>
          </a:bodyPr>
          <a:lstStyle/>
          <a:p>
            <a:endParaRPr lang="en-US" sz="1400" dirty="0"/>
          </a:p>
          <a:p>
            <a:pPr marL="342900" indent="-342900">
              <a:buFont typeface="+mj-lt"/>
              <a:buAutoNum type="arabicPeriod"/>
            </a:pPr>
            <a:r>
              <a:rPr lang="en-US" sz="1200" b="1" dirty="0"/>
              <a:t>Description</a:t>
            </a:r>
            <a:r>
              <a:rPr lang="en-US" sz="1200" dirty="0"/>
              <a:t>: Provide a description of the design </a:t>
            </a:r>
            <a:r>
              <a:rPr lang="en-US" sz="1200" dirty="0" smtClean="0"/>
              <a:t>area you </a:t>
            </a:r>
            <a:r>
              <a:rPr lang="en-US" sz="1200" dirty="0"/>
              <a:t>are building</a:t>
            </a:r>
            <a:r>
              <a:rPr lang="en-US" sz="1200" dirty="0" smtClean="0"/>
              <a:t>. </a:t>
            </a:r>
            <a:r>
              <a:rPr lang="en-US" sz="1200" dirty="0"/>
              <a:t>For tracking purposes, keeping this information unique for </a:t>
            </a:r>
            <a:r>
              <a:rPr lang="en-US" sz="1200" dirty="0" smtClean="0"/>
              <a:t>each FlexNAP</a:t>
            </a:r>
            <a:r>
              <a:rPr lang="en-US" sz="1200" dirty="0"/>
              <a:t>™ cable designed is recommended.</a:t>
            </a:r>
            <a:endParaRPr lang="en-US" sz="1200" dirty="0" smtClean="0"/>
          </a:p>
          <a:p>
            <a:pPr marL="342900" indent="-342900">
              <a:buFont typeface="+mj-lt"/>
              <a:buAutoNum type="arabicPeriod"/>
            </a:pPr>
            <a:endParaRPr lang="en-US" sz="1200" b="1" dirty="0"/>
          </a:p>
          <a:p>
            <a:pPr marL="342900" indent="-342900">
              <a:buFont typeface="+mj-lt"/>
              <a:buAutoNum type="arabicPeriod"/>
            </a:pPr>
            <a:r>
              <a:rPr lang="en-US" sz="1200" b="1" dirty="0" smtClean="0"/>
              <a:t>Country</a:t>
            </a:r>
            <a:r>
              <a:rPr lang="en-US" sz="1200" b="1" dirty="0"/>
              <a:t>, State/Region, City</a:t>
            </a:r>
            <a:r>
              <a:rPr lang="en-US" sz="1200" dirty="0"/>
              <a:t>: Provide the geographical information for the design</a:t>
            </a:r>
            <a:r>
              <a:rPr lang="en-US" sz="1200" dirty="0" smtClean="0"/>
              <a:t>.</a:t>
            </a:r>
          </a:p>
          <a:p>
            <a:pPr marL="342900" indent="-342900">
              <a:buFont typeface="+mj-lt"/>
              <a:buAutoNum type="arabicPeriod"/>
            </a:pPr>
            <a:endParaRPr lang="en-US" sz="1200" dirty="0" smtClean="0"/>
          </a:p>
          <a:p>
            <a:pPr marL="342900" indent="-342900">
              <a:buFont typeface="+mj-lt"/>
              <a:buAutoNum type="arabicPeriod"/>
            </a:pPr>
            <a:endParaRPr lang="en-US" sz="1200" dirty="0"/>
          </a:p>
          <a:p>
            <a:pPr marL="342900" indent="-342900">
              <a:buFont typeface="+mj-lt"/>
              <a:buAutoNum type="arabicPeriod"/>
            </a:pPr>
            <a:endParaRPr lang="en-US" sz="1200" dirty="0" smtClean="0"/>
          </a:p>
          <a:p>
            <a:pPr marL="342900" indent="-342900">
              <a:buFont typeface="+mj-lt"/>
              <a:buAutoNum type="arabicPeriod"/>
            </a:pPr>
            <a:endParaRPr lang="en-US" sz="1200" dirty="0"/>
          </a:p>
          <a:p>
            <a:pPr marL="342900" indent="-342900">
              <a:buFont typeface="+mj-lt"/>
              <a:buAutoNum type="arabicPeriod"/>
            </a:pPr>
            <a:endParaRPr lang="en-US" sz="1200" dirty="0" smtClean="0"/>
          </a:p>
          <a:p>
            <a:pPr marL="342900" indent="-342900">
              <a:buFont typeface="+mj-lt"/>
              <a:buAutoNum type="arabicPeriod"/>
            </a:pPr>
            <a:endParaRPr lang="en-US" sz="1200" dirty="0" smtClean="0"/>
          </a:p>
          <a:p>
            <a:pPr marL="342900" indent="-342900">
              <a:buFont typeface="+mj-lt"/>
              <a:buAutoNum type="arabicPeriod"/>
            </a:pPr>
            <a:endParaRPr lang="en-US" sz="1200" dirty="0"/>
          </a:p>
          <a:p>
            <a:pPr marL="342900" indent="-342900">
              <a:buFont typeface="+mj-lt"/>
              <a:buAutoNum type="arabicPeriod"/>
            </a:pPr>
            <a:endParaRPr lang="en-US" sz="1200" dirty="0"/>
          </a:p>
          <a:p>
            <a:pPr marL="342900" indent="-342900">
              <a:buFont typeface="+mj-lt"/>
              <a:buAutoNum type="arabicPeriod"/>
            </a:pPr>
            <a:endParaRPr lang="en-US" sz="1200" dirty="0" smtClean="0"/>
          </a:p>
          <a:p>
            <a:pPr marL="228600" indent="-228600">
              <a:buFont typeface="+mj-lt"/>
              <a:buAutoNum type="arabicPeriod"/>
            </a:pPr>
            <a:r>
              <a:rPr lang="en-US" sz="1200" b="1" dirty="0" smtClean="0"/>
              <a:t>Project </a:t>
            </a:r>
            <a:r>
              <a:rPr lang="en-US" sz="1200" b="1" dirty="0"/>
              <a:t>ID</a:t>
            </a:r>
            <a:r>
              <a:rPr lang="en-US" sz="1200" dirty="0"/>
              <a:t>: Provide the project or work order number for the </a:t>
            </a:r>
            <a:r>
              <a:rPr lang="en-US" sz="1200" dirty="0" err="1" smtClean="0"/>
              <a:t>FlexNAP</a:t>
            </a:r>
            <a:r>
              <a:rPr lang="en-US" sz="1200" dirty="0" smtClean="0"/>
              <a:t> build </a:t>
            </a:r>
            <a:r>
              <a:rPr lang="en-US" sz="1200" dirty="0"/>
              <a:t>being designed. This information will print on the paperwork which ships with each </a:t>
            </a:r>
            <a:r>
              <a:rPr lang="en-US" sz="1200" dirty="0" err="1" smtClean="0"/>
              <a:t>FlexNAP</a:t>
            </a:r>
            <a:r>
              <a:rPr lang="en-US" sz="1200" dirty="0" smtClean="0"/>
              <a:t> cable </a:t>
            </a:r>
            <a:r>
              <a:rPr lang="en-US" sz="1200" dirty="0"/>
              <a:t>and will be printed on labels attached to the </a:t>
            </a:r>
            <a:r>
              <a:rPr lang="en-US" sz="1200" dirty="0" err="1" smtClean="0"/>
              <a:t>FlexNAP</a:t>
            </a:r>
            <a:r>
              <a:rPr lang="en-US" sz="1200" dirty="0" smtClean="0"/>
              <a:t> </a:t>
            </a:r>
            <a:r>
              <a:rPr lang="en-US" sz="1200" dirty="0"/>
              <a:t>cable ends and access points.</a:t>
            </a:r>
          </a:p>
          <a:p>
            <a:pPr marL="228600" indent="-228600">
              <a:buFont typeface="+mj-lt"/>
              <a:buAutoNum type="arabicPeriod"/>
            </a:pPr>
            <a:endParaRPr lang="en-US" sz="1200" dirty="0" smtClean="0"/>
          </a:p>
          <a:p>
            <a:pPr marL="228600" indent="-228600">
              <a:buFont typeface="+mj-lt"/>
              <a:buAutoNum type="arabicPeriod"/>
            </a:pPr>
            <a:endParaRPr lang="en-US" sz="1200" dirty="0" smtClean="0"/>
          </a:p>
          <a:p>
            <a:pPr marL="228600" indent="-228600">
              <a:buFont typeface="+mj-lt"/>
              <a:buAutoNum type="arabicPeriod"/>
            </a:pPr>
            <a:endParaRPr lang="en-US" sz="1200" dirty="0" smtClean="0"/>
          </a:p>
          <a:p>
            <a:pPr marL="228600" indent="-228600">
              <a:buFont typeface="+mj-lt"/>
              <a:buAutoNum type="arabicPeriod"/>
            </a:pPr>
            <a:endParaRPr lang="en-US" sz="1200" dirty="0"/>
          </a:p>
          <a:p>
            <a:pPr marL="228600" indent="-228600">
              <a:buFont typeface="+mj-lt"/>
              <a:buAutoNum type="arabicPeriod"/>
            </a:pPr>
            <a:r>
              <a:rPr lang="en-US" sz="1200" b="1" dirty="0" smtClean="0"/>
              <a:t>Environment </a:t>
            </a:r>
            <a:r>
              <a:rPr lang="en-US" sz="1200" b="1" dirty="0"/>
              <a:t>type</a:t>
            </a:r>
            <a:r>
              <a:rPr lang="en-US" sz="1200" dirty="0"/>
              <a:t>: Select what type of environment this build will be deployed in. Options are: Outdoor; </a:t>
            </a:r>
            <a:r>
              <a:rPr lang="en-US" sz="1200" dirty="0" smtClean="0"/>
              <a:t>Indoor</a:t>
            </a:r>
          </a:p>
          <a:p>
            <a:endParaRPr lang="en-US" sz="1200" dirty="0"/>
          </a:p>
          <a:p>
            <a:pPr marL="228600" indent="-228600">
              <a:buFont typeface="+mj-lt"/>
              <a:buAutoNum type="arabicPeriod"/>
            </a:pPr>
            <a:endParaRPr lang="en-US" sz="1200" dirty="0" smtClean="0"/>
          </a:p>
          <a:p>
            <a:pPr marL="228600" indent="-228600">
              <a:buFont typeface="+mj-lt"/>
              <a:buAutoNum type="arabicPeriod"/>
            </a:pPr>
            <a:endParaRPr lang="en-US" sz="1200" dirty="0"/>
          </a:p>
          <a:p>
            <a:pPr marL="228600" indent="-228600">
              <a:buFont typeface="+mj-lt"/>
              <a:buAutoNum type="arabicPeriod"/>
            </a:pPr>
            <a:endParaRPr lang="en-US" sz="1200" dirty="0"/>
          </a:p>
          <a:p>
            <a:pPr marL="228600" indent="-228600">
              <a:buFont typeface="+mj-lt"/>
              <a:buAutoNum type="arabicPeriod"/>
            </a:pPr>
            <a:endParaRPr lang="en-US" sz="1200" dirty="0"/>
          </a:p>
          <a:p>
            <a:pPr marL="342900" indent="-342900">
              <a:buFont typeface="+mj-lt"/>
              <a:buAutoNum type="arabicPeriod"/>
            </a:pPr>
            <a:endParaRPr lang="en-US" sz="1200" dirty="0" smtClean="0"/>
          </a:p>
          <a:p>
            <a:pPr marL="342900" indent="-342900">
              <a:buFont typeface="+mj-lt"/>
              <a:buAutoNum type="arabicPeriod"/>
            </a:pPr>
            <a:endParaRPr lang="en-US" sz="1200" dirty="0"/>
          </a:p>
          <a:p>
            <a:pPr marL="342900" indent="-342900">
              <a:buFont typeface="+mj-lt"/>
              <a:buAutoNum type="arabicPeriod"/>
            </a:pPr>
            <a:endParaRPr lang="en-US" sz="1200" dirty="0" smtClean="0"/>
          </a:p>
          <a:p>
            <a:pPr marL="342900" indent="-342900">
              <a:buFont typeface="+mj-lt"/>
              <a:buAutoNum type="arabicPeriod"/>
            </a:pPr>
            <a:endParaRPr lang="en-US" sz="1200" dirty="0"/>
          </a:p>
          <a:p>
            <a:pPr marL="342900" indent="-342900">
              <a:buFont typeface="+mj-lt"/>
              <a:buAutoNum type="arabicPeriod"/>
            </a:pPr>
            <a:endParaRPr lang="en-US" sz="1200" dirty="0" smtClean="0"/>
          </a:p>
          <a:p>
            <a:pPr marL="342900" indent="-342900">
              <a:buFont typeface="+mj-lt"/>
              <a:buAutoNum type="arabicPeriod"/>
            </a:pPr>
            <a:endParaRPr lang="en-US" sz="1200" dirty="0"/>
          </a:p>
          <a:p>
            <a:pPr marL="342900" indent="-342900">
              <a:buFont typeface="+mj-lt"/>
              <a:buAutoNum type="arabicPeriod"/>
            </a:pPr>
            <a:endParaRPr lang="en-US" sz="1200" dirty="0" smtClean="0"/>
          </a:p>
          <a:p>
            <a:pPr marL="342900" indent="-342900">
              <a:buFont typeface="+mj-lt"/>
              <a:buAutoNum type="arabicPeriod"/>
            </a:pPr>
            <a:endParaRPr lang="en-US" sz="1200" dirty="0"/>
          </a:p>
          <a:p>
            <a:pPr marL="342900" indent="-342900">
              <a:buFont typeface="+mj-lt"/>
              <a:buAutoNum type="arabicPeriod"/>
            </a:pPr>
            <a:endParaRPr lang="en-US" sz="1200" dirty="0"/>
          </a:p>
          <a:p>
            <a:endParaRPr lang="en-US" dirty="0"/>
          </a:p>
        </p:txBody>
      </p:sp>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2363" t="19159"/>
          <a:stretch/>
        </p:blipFill>
        <p:spPr bwMode="auto">
          <a:xfrm>
            <a:off x="318541" y="2507268"/>
            <a:ext cx="4436067" cy="1170416"/>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r="81046" b="89984"/>
          <a:stretch/>
        </p:blipFill>
        <p:spPr bwMode="auto">
          <a:xfrm>
            <a:off x="318541" y="795054"/>
            <a:ext cx="1203871" cy="352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86" y="4791075"/>
            <a:ext cx="4067175" cy="314325"/>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6475412" y="1148048"/>
            <a:ext cx="5334000" cy="461665"/>
          </a:xfrm>
          <a:prstGeom prst="rect">
            <a:avLst/>
          </a:prstGeom>
          <a:noFill/>
        </p:spPr>
        <p:txBody>
          <a:bodyPr wrap="square" bIns="45720" rtlCol="0">
            <a:noAutofit/>
          </a:bodyPr>
          <a:lstStyle/>
          <a:p>
            <a:pPr marL="173038" lvl="0" indent="-173038"/>
            <a:r>
              <a:rPr lang="en-US" sz="1200" b="1" dirty="0" smtClean="0">
                <a:solidFill>
                  <a:prstClr val="black"/>
                </a:solidFill>
              </a:rPr>
              <a:t>5. Installation </a:t>
            </a:r>
            <a:r>
              <a:rPr lang="en-US" sz="1200" b="1" dirty="0">
                <a:solidFill>
                  <a:prstClr val="black"/>
                </a:solidFill>
              </a:rPr>
              <a:t>type</a:t>
            </a:r>
            <a:r>
              <a:rPr lang="en-US" sz="1200" dirty="0">
                <a:solidFill>
                  <a:prstClr val="black"/>
                </a:solidFill>
              </a:rPr>
              <a:t>: This </a:t>
            </a:r>
            <a:r>
              <a:rPr lang="en-US" sz="1200" dirty="0" smtClean="0">
                <a:solidFill>
                  <a:prstClr val="black"/>
                </a:solidFill>
              </a:rPr>
              <a:t>drop-down </a:t>
            </a:r>
            <a:r>
              <a:rPr lang="en-US" sz="1200" dirty="0">
                <a:solidFill>
                  <a:prstClr val="black"/>
                </a:solidFill>
              </a:rPr>
              <a:t>menu automatically populates </a:t>
            </a:r>
            <a:r>
              <a:rPr lang="en-US" sz="1200" dirty="0" smtClean="0">
                <a:solidFill>
                  <a:prstClr val="black"/>
                </a:solidFill>
              </a:rPr>
              <a:t>with                                               choices </a:t>
            </a:r>
            <a:r>
              <a:rPr lang="en-US" sz="1200" dirty="0">
                <a:solidFill>
                  <a:prstClr val="black"/>
                </a:solidFill>
              </a:rPr>
              <a:t>based on environment type</a:t>
            </a:r>
            <a:r>
              <a:rPr lang="en-US" sz="1200" dirty="0" smtClean="0">
                <a:solidFill>
                  <a:prstClr val="black"/>
                </a:solidFill>
              </a:rPr>
              <a:t>.</a:t>
            </a:r>
            <a:endParaRPr lang="en-US" sz="1600" dirty="0">
              <a:solidFill>
                <a:prstClr val="black"/>
              </a:solidFill>
            </a:endParaRPr>
          </a:p>
        </p:txBody>
      </p:sp>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2612" y="1752600"/>
            <a:ext cx="4095750" cy="314325"/>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1827212" y="742890"/>
            <a:ext cx="3429000" cy="400110"/>
          </a:xfrm>
          <a:prstGeom prst="rect">
            <a:avLst/>
          </a:prstGeom>
          <a:noFill/>
        </p:spPr>
        <p:txBody>
          <a:bodyPr wrap="square" rtlCol="0">
            <a:spAutoFit/>
          </a:bodyPr>
          <a:lstStyle/>
          <a:p>
            <a:r>
              <a:rPr lang="en-US" sz="2000" b="1" dirty="0" smtClean="0">
                <a:solidFill>
                  <a:schemeClr val="tx2">
                    <a:lumMod val="60000"/>
                    <a:lumOff val="40000"/>
                  </a:schemeClr>
                </a:solidFill>
              </a:rPr>
              <a:t>Design Area</a:t>
            </a:r>
            <a:endParaRPr lang="en-US" sz="2000" b="1" dirty="0">
              <a:solidFill>
                <a:schemeClr val="tx2">
                  <a:lumMod val="60000"/>
                  <a:lumOff val="40000"/>
                </a:schemeClr>
              </a:solidFill>
            </a:endParaRPr>
          </a:p>
        </p:txBody>
      </p:sp>
      <p:sp>
        <p:nvSpPr>
          <p:cNvPr id="8" name="TextBox 7"/>
          <p:cNvSpPr txBox="1"/>
          <p:nvPr/>
        </p:nvSpPr>
        <p:spPr>
          <a:xfrm>
            <a:off x="3732212" y="496669"/>
            <a:ext cx="3276600" cy="646331"/>
          </a:xfrm>
          <a:prstGeom prst="rect">
            <a:avLst/>
          </a:prstGeom>
          <a:noFill/>
          <a:ln w="28575">
            <a:solidFill>
              <a:srgbClr val="FF0000"/>
            </a:solidFill>
          </a:ln>
        </p:spPr>
        <p:txBody>
          <a:bodyPr wrap="square" rtlCol="0">
            <a:spAutoFit/>
          </a:bodyPr>
          <a:lstStyle/>
          <a:p>
            <a:r>
              <a:rPr lang="en-US" sz="1200" dirty="0" smtClean="0"/>
              <a:t>Reminder: These images may not match your screen based on customer and previous selections.</a:t>
            </a:r>
            <a:endParaRPr lang="en-US" sz="1200" dirty="0"/>
          </a:p>
        </p:txBody>
      </p:sp>
      <p:pic>
        <p:nvPicPr>
          <p:cNvPr id="19"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7674" y="5867400"/>
            <a:ext cx="3067050" cy="581025"/>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slide 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065712" y="5838825"/>
            <a:ext cx="609600" cy="609600"/>
          </a:xfrm>
          <a:prstGeom prst="rect">
            <a:avLst/>
          </a:prstGeom>
        </p:spPr>
      </p:pic>
    </p:spTree>
    <p:extLst>
      <p:ext uri="{BB962C8B-B14F-4D97-AF65-F5344CB8AC3E}">
        <p14:creationId xmlns:p14="http://schemas.microsoft.com/office/powerpoint/2010/main" val="202125809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02"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7011" y="1322800"/>
            <a:ext cx="5257801" cy="5109091"/>
          </a:xfrm>
          <a:prstGeom prst="rect">
            <a:avLst/>
          </a:prstGeom>
          <a:noFill/>
        </p:spPr>
        <p:txBody>
          <a:bodyPr wrap="square" rtlCol="0">
            <a:spAutoFit/>
          </a:bodyPr>
          <a:lstStyle/>
          <a:p>
            <a:pPr marL="173038" indent="-173038"/>
            <a:r>
              <a:rPr lang="en-US" sz="1200" dirty="0" smtClean="0"/>
              <a:t>6. </a:t>
            </a:r>
            <a:r>
              <a:rPr lang="en-US" sz="1200" b="1" dirty="0" smtClean="0"/>
              <a:t>Duct </a:t>
            </a:r>
            <a:r>
              <a:rPr lang="en-US" sz="1200" b="1" dirty="0"/>
              <a:t>size</a:t>
            </a:r>
            <a:r>
              <a:rPr lang="en-US" sz="1200" dirty="0"/>
              <a:t>: This field will only become available if “Below Grade-Duct</a:t>
            </a:r>
            <a:r>
              <a:rPr lang="en-US" sz="1200" dirty="0" smtClean="0"/>
              <a:t>” or “Indoor Duct” </a:t>
            </a:r>
            <a:r>
              <a:rPr lang="en-US" sz="1200" dirty="0"/>
              <a:t>is chosen as the installation type. The options for duct size are: </a:t>
            </a:r>
            <a:r>
              <a:rPr lang="en-US" sz="1200" dirty="0" smtClean="0"/>
              <a:t>1.25-in, </a:t>
            </a:r>
            <a:r>
              <a:rPr lang="en-US" sz="1200" dirty="0"/>
              <a:t>&gt;1.25 </a:t>
            </a:r>
            <a:r>
              <a:rPr lang="en-US" sz="1200" dirty="0" smtClean="0"/>
              <a:t>–in. This refers to inner diameter of the duct.</a:t>
            </a:r>
          </a:p>
          <a:p>
            <a:endParaRPr lang="en-US" sz="1200" dirty="0" smtClean="0"/>
          </a:p>
          <a:p>
            <a:endParaRPr lang="en-US" sz="1200" dirty="0" smtClean="0"/>
          </a:p>
          <a:p>
            <a:endParaRPr lang="en-US" sz="1200" dirty="0" smtClean="0"/>
          </a:p>
          <a:p>
            <a:endParaRPr lang="en-US" sz="1200" dirty="0" smtClean="0"/>
          </a:p>
          <a:p>
            <a:endParaRPr lang="en-US" sz="1200" dirty="0"/>
          </a:p>
          <a:p>
            <a:pPr marL="173038" indent="-173038"/>
            <a:r>
              <a:rPr lang="en-US" sz="1200" dirty="0" smtClean="0"/>
              <a:t>7. </a:t>
            </a:r>
            <a:r>
              <a:rPr lang="en-US" sz="1200" b="1" dirty="0" smtClean="0"/>
              <a:t>Armor </a:t>
            </a:r>
            <a:r>
              <a:rPr lang="en-US" sz="1200" b="1" dirty="0"/>
              <a:t>type</a:t>
            </a:r>
            <a:r>
              <a:rPr lang="en-US" sz="1200" dirty="0"/>
              <a:t>: Select if armored cable is needed. If it is needed, select “Single”. If no armor is needed, select “N/A</a:t>
            </a:r>
            <a:r>
              <a:rPr lang="en-US" sz="1200" dirty="0" smtClean="0"/>
              <a:t>”. Only armored option is single jacket, single armor.</a:t>
            </a:r>
          </a:p>
          <a:p>
            <a:endParaRPr lang="en-US" sz="1200" dirty="0" smtClean="0"/>
          </a:p>
          <a:p>
            <a:endParaRPr lang="en-US" sz="1200" dirty="0" smtClean="0"/>
          </a:p>
          <a:p>
            <a:endParaRPr lang="en-US" sz="1200" dirty="0"/>
          </a:p>
          <a:p>
            <a:endParaRPr lang="en-US" sz="1200" dirty="0" smtClean="0"/>
          </a:p>
          <a:p>
            <a:endParaRPr lang="en-US" sz="1200" dirty="0" smtClean="0"/>
          </a:p>
          <a:p>
            <a:endParaRPr lang="en-US" sz="1200" dirty="0"/>
          </a:p>
          <a:p>
            <a:pPr marL="173038" indent="-173038"/>
            <a:r>
              <a:rPr lang="en-US" sz="1200" dirty="0" smtClean="0"/>
              <a:t>8. </a:t>
            </a:r>
            <a:r>
              <a:rPr lang="en-US" sz="1200" b="1" dirty="0" smtClean="0"/>
              <a:t>Cable </a:t>
            </a:r>
            <a:r>
              <a:rPr lang="en-US" sz="1200" b="1" dirty="0"/>
              <a:t>type</a:t>
            </a:r>
            <a:r>
              <a:rPr lang="en-US" sz="1200" dirty="0"/>
              <a:t>: The options in this field will change based on the environment and installation type chosen. The options are: Loose Tube, RPX® </a:t>
            </a:r>
            <a:r>
              <a:rPr lang="en-US" sz="1200" dirty="0" smtClean="0"/>
              <a:t>Ribbon.</a:t>
            </a:r>
          </a:p>
          <a:p>
            <a:endParaRPr lang="en-US" sz="1200" dirty="0"/>
          </a:p>
          <a:p>
            <a:endParaRPr lang="en-US" sz="1200" dirty="0" smtClean="0"/>
          </a:p>
          <a:p>
            <a:endParaRPr lang="en-US" sz="1200" dirty="0"/>
          </a:p>
          <a:p>
            <a:endParaRPr lang="en-US" sz="1200" dirty="0"/>
          </a:p>
          <a:p>
            <a:endParaRPr lang="en-US" sz="1200" dirty="0"/>
          </a:p>
          <a:p>
            <a:endParaRPr lang="en-US" sz="1400" dirty="0"/>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551" y="3577307"/>
            <a:ext cx="4343400" cy="600075"/>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551" y="5221903"/>
            <a:ext cx="4267200" cy="60960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71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551" y="2113838"/>
            <a:ext cx="4267200" cy="59055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717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551" y="788987"/>
            <a:ext cx="1201738"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766593" y="1006987"/>
            <a:ext cx="6092825" cy="5262979"/>
          </a:xfrm>
          <a:prstGeom prst="rect">
            <a:avLst/>
          </a:prstGeom>
        </p:spPr>
        <p:txBody>
          <a:bodyPr>
            <a:spAutoFit/>
          </a:bodyPr>
          <a:lstStyle/>
          <a:p>
            <a:pPr marL="173038" lvl="0" indent="-173038"/>
            <a:r>
              <a:rPr lang="en-US" sz="1200" dirty="0">
                <a:solidFill>
                  <a:prstClr val="black"/>
                </a:solidFill>
              </a:rPr>
              <a:t>9. </a:t>
            </a:r>
            <a:r>
              <a:rPr lang="en-US" sz="1200" b="1" dirty="0">
                <a:solidFill>
                  <a:prstClr val="black"/>
                </a:solidFill>
              </a:rPr>
              <a:t>Fiber mode type</a:t>
            </a:r>
            <a:r>
              <a:rPr lang="en-US" sz="1200" dirty="0">
                <a:solidFill>
                  <a:prstClr val="black"/>
                </a:solidFill>
              </a:rPr>
              <a:t>: If the environment type is outdoors, this field will automatically populate to “Single-Mode OS2”. If the environment type is indoors, the choices are: Single-Mode OS2 , </a:t>
            </a:r>
            <a:r>
              <a:rPr lang="en-US" sz="1200" dirty="0" smtClean="0">
                <a:solidFill>
                  <a:prstClr val="black"/>
                </a:solidFill>
              </a:rPr>
              <a:t>50 µm </a:t>
            </a:r>
            <a:r>
              <a:rPr lang="en-US" sz="1200" dirty="0">
                <a:solidFill>
                  <a:prstClr val="black"/>
                </a:solidFill>
              </a:rPr>
              <a:t>multimode </a:t>
            </a:r>
            <a:r>
              <a:rPr lang="en-US" sz="1200" dirty="0" smtClean="0">
                <a:solidFill>
                  <a:prstClr val="black"/>
                </a:solidFill>
              </a:rPr>
              <a:t>OM3</a:t>
            </a:r>
          </a:p>
          <a:p>
            <a:pPr lvl="0"/>
            <a:endParaRPr lang="en-US" sz="1200" dirty="0" smtClean="0">
              <a:solidFill>
                <a:prstClr val="black"/>
              </a:solidFill>
            </a:endParaRPr>
          </a:p>
          <a:p>
            <a:pPr lvl="0"/>
            <a:endParaRPr lang="en-US" sz="1200" dirty="0">
              <a:solidFill>
                <a:prstClr val="black"/>
              </a:solidFill>
            </a:endParaRPr>
          </a:p>
          <a:p>
            <a:pPr lvl="0"/>
            <a:endParaRPr lang="en-US" sz="1200" dirty="0" smtClean="0">
              <a:solidFill>
                <a:prstClr val="black"/>
              </a:solidFill>
            </a:endParaRPr>
          </a:p>
          <a:p>
            <a:pPr lvl="0"/>
            <a:endParaRPr lang="en-US" sz="1200" dirty="0" smtClean="0">
              <a:solidFill>
                <a:prstClr val="black"/>
              </a:solidFill>
            </a:endParaRPr>
          </a:p>
          <a:p>
            <a:pPr lvl="0"/>
            <a:endParaRPr lang="en-US" sz="1200" dirty="0">
              <a:solidFill>
                <a:prstClr val="black"/>
              </a:solidFill>
            </a:endParaRPr>
          </a:p>
          <a:p>
            <a:pPr marL="284163" lvl="0" indent="-284163"/>
            <a:r>
              <a:rPr lang="en-US" sz="1200" dirty="0" smtClean="0">
                <a:solidFill>
                  <a:prstClr val="black"/>
                </a:solidFill>
              </a:rPr>
              <a:t>10</a:t>
            </a:r>
            <a:r>
              <a:rPr lang="en-US" sz="1200" dirty="0">
                <a:solidFill>
                  <a:prstClr val="black"/>
                </a:solidFill>
              </a:rPr>
              <a:t>. </a:t>
            </a:r>
            <a:r>
              <a:rPr lang="en-US" sz="1200" b="1" dirty="0">
                <a:solidFill>
                  <a:prstClr val="black"/>
                </a:solidFill>
              </a:rPr>
              <a:t>Buffer-tube Fill type</a:t>
            </a:r>
            <a:r>
              <a:rPr lang="en-US" sz="1200" dirty="0">
                <a:solidFill>
                  <a:prstClr val="black"/>
                </a:solidFill>
              </a:rPr>
              <a:t>: Select what buffer-tube fill type is needed. Depending on the previous choices made, this may be automatically generated. All possible options are: Gel-Free and Gel-Filled</a:t>
            </a:r>
            <a:r>
              <a:rPr lang="en-US" sz="1200" dirty="0" smtClean="0">
                <a:solidFill>
                  <a:prstClr val="black"/>
                </a:solidFill>
              </a:rPr>
              <a:t>. Gel-filled is only offered on figure-8 cable type. </a:t>
            </a:r>
            <a:endParaRPr lang="en-US" sz="1200" dirty="0">
              <a:solidFill>
                <a:prstClr val="black"/>
              </a:solidFill>
            </a:endParaRPr>
          </a:p>
          <a:p>
            <a:pPr lvl="0"/>
            <a:endParaRPr lang="en-US" sz="1200" dirty="0">
              <a:solidFill>
                <a:prstClr val="black"/>
              </a:solidFill>
            </a:endParaRPr>
          </a:p>
          <a:p>
            <a:pPr lvl="0"/>
            <a:endParaRPr lang="en-US" sz="1200" dirty="0">
              <a:solidFill>
                <a:prstClr val="black"/>
              </a:solidFill>
            </a:endParaRPr>
          </a:p>
          <a:p>
            <a:pPr lvl="0"/>
            <a:endParaRPr lang="en-US" sz="1200" dirty="0">
              <a:solidFill>
                <a:prstClr val="black"/>
              </a:solidFill>
            </a:endParaRPr>
          </a:p>
          <a:p>
            <a:pPr lvl="0"/>
            <a:endParaRPr lang="en-US" sz="1200" dirty="0">
              <a:solidFill>
                <a:prstClr val="black"/>
              </a:solidFill>
            </a:endParaRPr>
          </a:p>
          <a:p>
            <a:pPr lvl="0"/>
            <a:endParaRPr lang="en-US" sz="1200" dirty="0">
              <a:solidFill>
                <a:prstClr val="black"/>
              </a:solidFill>
            </a:endParaRPr>
          </a:p>
          <a:p>
            <a:pPr marL="284163" lvl="0" indent="-284163"/>
            <a:r>
              <a:rPr lang="en-US" sz="1200" dirty="0">
                <a:solidFill>
                  <a:prstClr val="black"/>
                </a:solidFill>
              </a:rPr>
              <a:t>11. </a:t>
            </a:r>
            <a:r>
              <a:rPr lang="en-US" sz="1200" b="1" dirty="0">
                <a:solidFill>
                  <a:prstClr val="black"/>
                </a:solidFill>
              </a:rPr>
              <a:t>Flame retardant type</a:t>
            </a:r>
            <a:r>
              <a:rPr lang="en-US" sz="1200" dirty="0">
                <a:solidFill>
                  <a:prstClr val="black"/>
                </a:solidFill>
              </a:rPr>
              <a:t>: </a:t>
            </a:r>
            <a:r>
              <a:rPr lang="en-US" sz="1200" dirty="0" smtClean="0">
                <a:solidFill>
                  <a:prstClr val="black"/>
                </a:solidFill>
              </a:rPr>
              <a:t>This will only become an option when an indoor environment is chosen.</a:t>
            </a:r>
          </a:p>
          <a:p>
            <a:pPr lvl="0"/>
            <a:endParaRPr lang="en-US" sz="1200" dirty="0">
              <a:solidFill>
                <a:prstClr val="black"/>
              </a:solidFill>
            </a:endParaRPr>
          </a:p>
          <a:p>
            <a:pPr lvl="0"/>
            <a:endParaRPr lang="en-US" sz="1200" dirty="0" smtClean="0">
              <a:solidFill>
                <a:srgbClr val="FF0000"/>
              </a:solidFill>
            </a:endParaRPr>
          </a:p>
          <a:p>
            <a:pPr lvl="0"/>
            <a:endParaRPr lang="en-US" sz="1200" dirty="0">
              <a:solidFill>
                <a:srgbClr val="FF0000"/>
              </a:solidFill>
            </a:endParaRPr>
          </a:p>
          <a:p>
            <a:pPr marL="284163" lvl="0" indent="-284163"/>
            <a:r>
              <a:rPr lang="en-US" sz="1200" dirty="0"/>
              <a:t>12. </a:t>
            </a:r>
            <a:r>
              <a:rPr lang="en-US" sz="1200" b="1" dirty="0"/>
              <a:t>Support type</a:t>
            </a:r>
            <a:r>
              <a:rPr lang="en-US" sz="1200" dirty="0" smtClean="0"/>
              <a:t>: Select  whether or not self-supporting option is needed . Our self-supporting option is our </a:t>
            </a:r>
            <a:r>
              <a:rPr lang="en-US" sz="1200" dirty="0"/>
              <a:t>f</a:t>
            </a:r>
            <a:r>
              <a:rPr lang="en-US" sz="1200" dirty="0" smtClean="0"/>
              <a:t>igure-8 cable.</a:t>
            </a:r>
            <a:endParaRPr lang="en-US" sz="1200" dirty="0"/>
          </a:p>
          <a:p>
            <a:pPr lvl="0"/>
            <a:endParaRPr lang="en-US" sz="1200" dirty="0" smtClean="0">
              <a:solidFill>
                <a:prstClr val="black"/>
              </a:solidFill>
            </a:endParaRPr>
          </a:p>
          <a:p>
            <a:pPr lvl="0"/>
            <a:endParaRPr lang="en-US" sz="1200" dirty="0" smtClean="0">
              <a:solidFill>
                <a:prstClr val="black"/>
              </a:solidFill>
            </a:endParaRPr>
          </a:p>
          <a:p>
            <a:pPr lvl="0"/>
            <a:endParaRPr lang="en-US" sz="1200" dirty="0">
              <a:solidFill>
                <a:prstClr val="black"/>
              </a:solidFill>
            </a:endParaRPr>
          </a:p>
          <a:p>
            <a:pPr lvl="0"/>
            <a:r>
              <a:rPr lang="en-US" sz="1200" dirty="0">
                <a:solidFill>
                  <a:prstClr val="black"/>
                </a:solidFill>
              </a:rPr>
              <a:t>13</a:t>
            </a:r>
            <a:r>
              <a:rPr lang="en-US" sz="1200" dirty="0">
                <a:solidFill>
                  <a:srgbClr val="FF0000"/>
                </a:solidFill>
              </a:rPr>
              <a:t>. </a:t>
            </a:r>
            <a:r>
              <a:rPr lang="en-US" sz="1200" b="1" dirty="0" err="1">
                <a:solidFill>
                  <a:prstClr val="black"/>
                </a:solidFill>
              </a:rPr>
              <a:t>Toneable</a:t>
            </a:r>
            <a:r>
              <a:rPr lang="en-US" sz="1200" b="1" dirty="0">
                <a:solidFill>
                  <a:prstClr val="black"/>
                </a:solidFill>
              </a:rPr>
              <a:t> type</a:t>
            </a:r>
            <a:r>
              <a:rPr lang="en-US" sz="1200" dirty="0">
                <a:solidFill>
                  <a:prstClr val="black"/>
                </a:solidFill>
              </a:rPr>
              <a:t>: Select “Yes” if you would like </a:t>
            </a:r>
            <a:r>
              <a:rPr lang="en-US" sz="1200" dirty="0" err="1" smtClean="0">
                <a:solidFill>
                  <a:prstClr val="black"/>
                </a:solidFill>
              </a:rPr>
              <a:t>toneable</a:t>
            </a:r>
            <a:r>
              <a:rPr lang="en-US" sz="1200" dirty="0" smtClean="0"/>
              <a:t>.</a:t>
            </a:r>
            <a:endParaRPr lang="en-US" sz="1200" dirty="0"/>
          </a:p>
        </p:txBody>
      </p:sp>
      <p:pic>
        <p:nvPicPr>
          <p:cNvPr id="12"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4887" y="3308342"/>
            <a:ext cx="4276725" cy="64770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4412" y="1828800"/>
            <a:ext cx="4248150" cy="638175"/>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7176"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56312" y="4572000"/>
            <a:ext cx="4229100" cy="30480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7177"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56312" y="5534025"/>
            <a:ext cx="4229100" cy="333375"/>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7178"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84887" y="6269966"/>
            <a:ext cx="4171950" cy="32385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5" name="TextBox 14"/>
          <p:cNvSpPr txBox="1"/>
          <p:nvPr/>
        </p:nvSpPr>
        <p:spPr>
          <a:xfrm>
            <a:off x="1827212" y="742890"/>
            <a:ext cx="3429000" cy="400110"/>
          </a:xfrm>
          <a:prstGeom prst="rect">
            <a:avLst/>
          </a:prstGeom>
          <a:noFill/>
        </p:spPr>
        <p:txBody>
          <a:bodyPr wrap="square" rtlCol="0">
            <a:spAutoFit/>
          </a:bodyPr>
          <a:lstStyle/>
          <a:p>
            <a:r>
              <a:rPr lang="en-US" sz="2000" b="1" dirty="0" smtClean="0">
                <a:solidFill>
                  <a:schemeClr val="tx2">
                    <a:lumMod val="60000"/>
                    <a:lumOff val="40000"/>
                  </a:schemeClr>
                </a:solidFill>
              </a:rPr>
              <a:t>Design Area</a:t>
            </a:r>
            <a:endParaRPr lang="en-US" sz="2000" b="1" dirty="0">
              <a:solidFill>
                <a:schemeClr val="tx2">
                  <a:lumMod val="60000"/>
                  <a:lumOff val="40000"/>
                </a:schemeClr>
              </a:solidFill>
            </a:endParaRPr>
          </a:p>
        </p:txBody>
      </p:sp>
      <p:sp>
        <p:nvSpPr>
          <p:cNvPr id="16" name="TextBox 15"/>
          <p:cNvSpPr txBox="1"/>
          <p:nvPr/>
        </p:nvSpPr>
        <p:spPr>
          <a:xfrm>
            <a:off x="3656013" y="496669"/>
            <a:ext cx="3352800" cy="646331"/>
          </a:xfrm>
          <a:prstGeom prst="rect">
            <a:avLst/>
          </a:prstGeom>
          <a:noFill/>
          <a:ln w="28575">
            <a:solidFill>
              <a:srgbClr val="FF0000"/>
            </a:solidFill>
          </a:ln>
        </p:spPr>
        <p:txBody>
          <a:bodyPr wrap="square" rtlCol="0">
            <a:spAutoFit/>
          </a:bodyPr>
          <a:lstStyle/>
          <a:p>
            <a:r>
              <a:rPr lang="en-US" sz="1200" dirty="0" smtClean="0"/>
              <a:t>These fields can be filled out at the global level (current general field) or can be filled out at the individual build level. All asterisks are present.</a:t>
            </a:r>
            <a:endParaRPr lang="en-US" sz="1200" dirty="0"/>
          </a:p>
        </p:txBody>
      </p:sp>
      <p:pic>
        <p:nvPicPr>
          <p:cNvPr id="17"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363951" y="2340591"/>
            <a:ext cx="1054813" cy="291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363951" y="2292935"/>
            <a:ext cx="834861" cy="400110"/>
          </a:xfrm>
          <a:prstGeom prst="rect">
            <a:avLst/>
          </a:prstGeom>
          <a:noFill/>
        </p:spPr>
        <p:txBody>
          <a:bodyPr wrap="square" rtlCol="0">
            <a:spAutoFit/>
          </a:bodyPr>
          <a:lstStyle/>
          <a:p>
            <a:r>
              <a:rPr lang="en-US" sz="1000" dirty="0" smtClean="0">
                <a:solidFill>
                  <a:schemeClr val="tx1">
                    <a:lumMod val="65000"/>
                    <a:lumOff val="35000"/>
                  </a:schemeClr>
                </a:solidFill>
              </a:rPr>
              <a:t>1.25 in</a:t>
            </a:r>
          </a:p>
          <a:p>
            <a:r>
              <a:rPr lang="en-US" sz="1000" dirty="0" smtClean="0">
                <a:solidFill>
                  <a:schemeClr val="tx1">
                    <a:lumMod val="65000"/>
                    <a:lumOff val="35000"/>
                  </a:schemeClr>
                </a:solidFill>
              </a:rPr>
              <a:t>&gt; 1.25in </a:t>
            </a:r>
            <a:endParaRPr lang="en-US" sz="1000" dirty="0">
              <a:solidFill>
                <a:schemeClr val="tx1">
                  <a:lumMod val="65000"/>
                  <a:lumOff val="35000"/>
                </a:schemeClr>
              </a:solidFill>
            </a:endParaRPr>
          </a:p>
        </p:txBody>
      </p:sp>
      <p:sp>
        <p:nvSpPr>
          <p:cNvPr id="7" name="Rectangle 6"/>
          <p:cNvSpPr/>
          <p:nvPr/>
        </p:nvSpPr>
        <p:spPr>
          <a:xfrm>
            <a:off x="2363951" y="5463435"/>
            <a:ext cx="969799" cy="292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322341" y="5431100"/>
            <a:ext cx="1131094" cy="397907"/>
          </a:xfrm>
          <a:prstGeom prst="rect">
            <a:avLst/>
          </a:prstGeom>
          <a:noFill/>
        </p:spPr>
        <p:txBody>
          <a:bodyPr wrap="square" rtlCol="0">
            <a:spAutoFit/>
          </a:bodyPr>
          <a:lstStyle/>
          <a:p>
            <a:r>
              <a:rPr lang="en-US" sz="1000" dirty="0" smtClean="0">
                <a:solidFill>
                  <a:schemeClr val="tx1">
                    <a:lumMod val="65000"/>
                    <a:lumOff val="35000"/>
                  </a:schemeClr>
                </a:solidFill>
                <a:latin typeface="+mj-lt"/>
              </a:rPr>
              <a:t>Loose Tube</a:t>
            </a:r>
          </a:p>
          <a:p>
            <a:r>
              <a:rPr lang="en-US" sz="1000" dirty="0" smtClean="0">
                <a:solidFill>
                  <a:schemeClr val="tx1">
                    <a:lumMod val="65000"/>
                    <a:lumOff val="35000"/>
                  </a:schemeClr>
                </a:solidFill>
                <a:latin typeface="+mj-lt"/>
              </a:rPr>
              <a:t>RPX® Ribbon</a:t>
            </a:r>
            <a:endParaRPr lang="en-US" sz="1000" dirty="0">
              <a:solidFill>
                <a:schemeClr val="tx1">
                  <a:lumMod val="65000"/>
                  <a:lumOff val="35000"/>
                </a:schemeClr>
              </a:solidFill>
              <a:latin typeface="+mj-lt"/>
            </a:endParaRPr>
          </a:p>
        </p:txBody>
      </p:sp>
      <p:pic>
        <p:nvPicPr>
          <p:cNvPr id="20" name="slide 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951412" y="5873635"/>
            <a:ext cx="609600" cy="609600"/>
          </a:xfrm>
          <a:prstGeom prst="rect">
            <a:avLst/>
          </a:prstGeom>
        </p:spPr>
      </p:pic>
    </p:spTree>
    <p:extLst>
      <p:ext uri="{BB962C8B-B14F-4D97-AF65-F5344CB8AC3E}">
        <p14:creationId xmlns:p14="http://schemas.microsoft.com/office/powerpoint/2010/main" val="279617429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104" fill="hold"/>
                                        <p:tgtEl>
                                          <p:spTgt spid="20"/>
                                        </p:tgtEl>
                                      </p:cBhvr>
                                    </p:cmd>
                                  </p:childTnLst>
                                </p:cTn>
                              </p:par>
                            </p:childTnLst>
                          </p:cTn>
                        </p:par>
                      </p:childTnLst>
                    </p:cTn>
                  </p:par>
                </p:childTnLst>
              </p:cTn>
              <p:nextCondLst>
                <p:cond evt="onClick" delay="0">
                  <p:tgtEl>
                    <p:spTgt spid="20"/>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p:cNvGraphicFramePr>
            <a:graphicFrameLocks noGrp="1"/>
          </p:cNvGraphicFramePr>
          <p:nvPr>
            <p:extLst>
              <p:ext uri="{D42A27DB-BD31-4B8C-83A1-F6EECF244321}">
                <p14:modId xmlns:p14="http://schemas.microsoft.com/office/powerpoint/2010/main" val="1422006404"/>
              </p:ext>
            </p:extLst>
          </p:nvPr>
        </p:nvGraphicFramePr>
        <p:xfrm>
          <a:off x="5921737" y="1837368"/>
          <a:ext cx="5992284" cy="3420432"/>
        </p:xfrm>
        <a:graphic>
          <a:graphicData uri="http://schemas.openxmlformats.org/drawingml/2006/table">
            <a:tbl>
              <a:tblPr firstRow="1" bandRow="1">
                <a:tableStyleId>{5C22544A-7EE6-4342-B048-85BDC9FD1C3A}</a:tableStyleId>
              </a:tblPr>
              <a:tblGrid>
                <a:gridCol w="2230075"/>
                <a:gridCol w="3762209"/>
              </a:tblGrid>
              <a:tr h="506572">
                <a:tc gridSpan="2">
                  <a:txBody>
                    <a:bodyPr/>
                    <a:lstStyle/>
                    <a:p>
                      <a:pPr algn="ctr"/>
                      <a:r>
                        <a:rPr lang="en-US" sz="1400" dirty="0" smtClean="0"/>
                        <a:t>Build fiber assignment methods</a:t>
                      </a:r>
                      <a:endParaRPr lang="en-US" sz="1400" dirty="0"/>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tcPr>
                </a:tc>
                <a:tc hMerge="1">
                  <a:txBody>
                    <a:bodyPr/>
                    <a:lstStyle/>
                    <a:p>
                      <a:endParaRPr lang="en-US"/>
                    </a:p>
                  </a:txBody>
                  <a:tcPr/>
                </a:tc>
              </a:tr>
              <a:tr h="506572">
                <a:tc>
                  <a:txBody>
                    <a:bodyPr/>
                    <a:lstStyle/>
                    <a:p>
                      <a:r>
                        <a:rPr lang="en-US" sz="1200" dirty="0" smtClean="0"/>
                        <a:t>High to Low, CO</a:t>
                      </a:r>
                      <a:r>
                        <a:rPr lang="en-US" sz="1200" baseline="0" dirty="0" smtClean="0"/>
                        <a:t> to Field</a:t>
                      </a:r>
                      <a:endParaRPr lang="en-US" sz="1200" dirty="0"/>
                    </a:p>
                  </a:txBody>
                  <a:tcPr>
                    <a:lnL w="28575" cap="flat" cmpd="sng" algn="ctr">
                      <a:solidFill>
                        <a:schemeClr val="accent1"/>
                      </a:solidFill>
                      <a:prstDash val="solid"/>
                      <a:round/>
                      <a:headEnd type="none" w="med" len="med"/>
                      <a:tailEnd type="none" w="med" len="med"/>
                    </a:lnL>
                  </a:tcPr>
                </a:tc>
                <a:tc>
                  <a:txBody>
                    <a:bodyPr/>
                    <a:lstStyle/>
                    <a:p>
                      <a:r>
                        <a:rPr lang="en-US" sz="1200" dirty="0" smtClean="0"/>
                        <a:t>Spares:</a:t>
                      </a:r>
                      <a:r>
                        <a:rPr lang="en-US" sz="1200" baseline="0" dirty="0" smtClean="0"/>
                        <a:t> lowest fiber counts</a:t>
                      </a:r>
                    </a:p>
                    <a:p>
                      <a:r>
                        <a:rPr lang="en-US" sz="1200" baseline="0" dirty="0" smtClean="0"/>
                        <a:t>Assigned Fibers: CO side higher-fiber counts, field side lower-fiber counts</a:t>
                      </a:r>
                      <a:endParaRPr lang="en-US" sz="1200" dirty="0"/>
                    </a:p>
                  </a:txBody>
                  <a:tcPr>
                    <a:lnR w="28575" cap="flat" cmpd="sng" algn="ctr">
                      <a:solidFill>
                        <a:schemeClr val="accent1"/>
                      </a:solidFill>
                      <a:prstDash val="solid"/>
                      <a:round/>
                      <a:headEnd type="none" w="med" len="med"/>
                      <a:tailEnd type="none" w="med" len="med"/>
                    </a:lnR>
                  </a:tcPr>
                </a:tc>
              </a:tr>
              <a:tr h="506572">
                <a:tc>
                  <a:txBody>
                    <a:bodyPr/>
                    <a:lstStyle/>
                    <a:p>
                      <a:r>
                        <a:rPr lang="en-US" sz="1200" dirty="0" smtClean="0"/>
                        <a:t>High to Low,</a:t>
                      </a:r>
                      <a:r>
                        <a:rPr lang="en-US" sz="1200" baseline="0" dirty="0" smtClean="0"/>
                        <a:t> Field to CO</a:t>
                      </a:r>
                    </a:p>
                  </a:txBody>
                  <a:tcPr>
                    <a:lnL w="28575" cap="flat" cmpd="sng" algn="ctr">
                      <a:solidFill>
                        <a:schemeClr val="accent1"/>
                      </a:solidFill>
                      <a:prstDash val="solid"/>
                      <a:round/>
                      <a:headEnd type="none" w="med" len="med"/>
                      <a:tailEnd type="none" w="med" len="med"/>
                    </a:lnL>
                  </a:tcPr>
                </a:tc>
                <a:tc>
                  <a:txBody>
                    <a:bodyPr/>
                    <a:lstStyle/>
                    <a:p>
                      <a:r>
                        <a:rPr lang="en-US" sz="1200" dirty="0" smtClean="0"/>
                        <a:t>Spares:</a:t>
                      </a:r>
                      <a:r>
                        <a:rPr lang="en-US" sz="1200" baseline="0" dirty="0" smtClean="0"/>
                        <a:t> lowest fiber counts</a:t>
                      </a:r>
                    </a:p>
                    <a:p>
                      <a:r>
                        <a:rPr lang="en-US" sz="1200" baseline="0" dirty="0" smtClean="0"/>
                        <a:t>Assigned Fibers: CO side lower-fiber counts, field side higher-fiber counts</a:t>
                      </a:r>
                      <a:endParaRPr lang="en-US" sz="1200" dirty="0"/>
                    </a:p>
                  </a:txBody>
                  <a:tcPr>
                    <a:lnR w="28575" cap="flat" cmpd="sng" algn="ctr">
                      <a:solidFill>
                        <a:schemeClr val="accent1"/>
                      </a:solidFill>
                      <a:prstDash val="solid"/>
                      <a:round/>
                      <a:headEnd type="none" w="med" len="med"/>
                      <a:tailEnd type="none" w="med" len="med"/>
                    </a:lnR>
                  </a:tcPr>
                </a:tc>
              </a:tr>
              <a:tr h="506572">
                <a:tc>
                  <a:txBody>
                    <a:bodyPr/>
                    <a:lstStyle/>
                    <a:p>
                      <a:r>
                        <a:rPr lang="en-US" sz="1200" dirty="0" smtClean="0"/>
                        <a:t>Low to High, CO to Field</a:t>
                      </a:r>
                      <a:endParaRPr lang="en-US" sz="1200" dirty="0"/>
                    </a:p>
                  </a:txBody>
                  <a:tcPr>
                    <a:lnL w="28575" cap="flat" cmpd="sng" algn="ctr">
                      <a:solidFill>
                        <a:schemeClr val="accent1"/>
                      </a:solidFill>
                      <a:prstDash val="solid"/>
                      <a:round/>
                      <a:headEnd type="none" w="med" len="med"/>
                      <a:tailEnd type="none" w="med" len="med"/>
                    </a:lnL>
                  </a:tcPr>
                </a:tc>
                <a:tc>
                  <a:txBody>
                    <a:bodyPr/>
                    <a:lstStyle/>
                    <a:p>
                      <a:r>
                        <a:rPr lang="en-US" sz="1200" dirty="0" smtClean="0"/>
                        <a:t>Spares:</a:t>
                      </a:r>
                      <a:r>
                        <a:rPr lang="en-US" sz="1200" baseline="0" dirty="0" smtClean="0"/>
                        <a:t> highest fiber counts </a:t>
                      </a:r>
                    </a:p>
                    <a:p>
                      <a:r>
                        <a:rPr lang="en-US" sz="1200" baseline="0" dirty="0" smtClean="0"/>
                        <a:t>Assigned Fibers: CO side lower-fiber counts, field side higher-fiber counts</a:t>
                      </a:r>
                      <a:endParaRPr lang="en-US" sz="1200" dirty="0"/>
                    </a:p>
                  </a:txBody>
                  <a:tcPr>
                    <a:lnR w="28575" cap="flat" cmpd="sng" algn="ctr">
                      <a:solidFill>
                        <a:schemeClr val="accent1"/>
                      </a:solidFill>
                      <a:prstDash val="solid"/>
                      <a:round/>
                      <a:headEnd type="none" w="med" len="med"/>
                      <a:tailEnd type="none" w="med" len="med"/>
                    </a:lnR>
                  </a:tcPr>
                </a:tc>
              </a:tr>
              <a:tr h="506572">
                <a:tc>
                  <a:txBody>
                    <a:bodyPr/>
                    <a:lstStyle/>
                    <a:p>
                      <a:r>
                        <a:rPr lang="en-US" sz="1200" dirty="0" smtClean="0"/>
                        <a:t>Low to High, Field to CO</a:t>
                      </a:r>
                      <a:endParaRPr lang="en-US" sz="1200" dirty="0"/>
                    </a:p>
                  </a:txBody>
                  <a:tcPr>
                    <a:lnL w="28575" cap="flat" cmpd="sng" algn="ctr">
                      <a:solidFill>
                        <a:schemeClr val="accent1"/>
                      </a:solidFill>
                      <a:prstDash val="solid"/>
                      <a:round/>
                      <a:headEnd type="none" w="med" len="med"/>
                      <a:tailEnd type="none" w="med" len="med"/>
                    </a:lnL>
                  </a:tcPr>
                </a:tc>
                <a:tc>
                  <a:txBody>
                    <a:bodyPr/>
                    <a:lstStyle/>
                    <a:p>
                      <a:r>
                        <a:rPr lang="en-US" sz="1200" dirty="0" smtClean="0"/>
                        <a:t>Spares:</a:t>
                      </a:r>
                      <a:r>
                        <a:rPr lang="en-US" sz="1200" baseline="0" dirty="0" smtClean="0"/>
                        <a:t> highest fiber counts</a:t>
                      </a:r>
                    </a:p>
                    <a:p>
                      <a:r>
                        <a:rPr lang="en-US" sz="1200" baseline="0" dirty="0" smtClean="0"/>
                        <a:t>Assigned fibers: CO side higher-fiber counts, field side lower-fiber counts</a:t>
                      </a:r>
                      <a:endParaRPr lang="en-US" sz="1200" dirty="0"/>
                    </a:p>
                  </a:txBody>
                  <a:tcPr>
                    <a:lnR w="28575" cap="flat" cmpd="sng" algn="ctr">
                      <a:solidFill>
                        <a:schemeClr val="accent1"/>
                      </a:solidFill>
                      <a:prstDash val="solid"/>
                      <a:round/>
                      <a:headEnd type="none" w="med" len="med"/>
                      <a:tailEnd type="none" w="med" len="med"/>
                    </a:lnR>
                  </a:tcPr>
                </a:tc>
              </a:tr>
              <a:tr h="353540">
                <a:tc>
                  <a:txBody>
                    <a:bodyPr/>
                    <a:lstStyle/>
                    <a:p>
                      <a:r>
                        <a:rPr lang="en-US" sz="1200" dirty="0" smtClean="0"/>
                        <a:t>Best Fit</a:t>
                      </a:r>
                      <a:endParaRPr lang="en-US" sz="1200" dirty="0"/>
                    </a:p>
                  </a:txBody>
                  <a:tcPr>
                    <a:lnL w="28575" cap="flat" cmpd="sng" algn="ctr">
                      <a:solidFill>
                        <a:schemeClr val="accent1"/>
                      </a:solidFill>
                      <a:prstDash val="solid"/>
                      <a:round/>
                      <a:headEnd type="none" w="med" len="med"/>
                      <a:tailEnd type="none" w="med" len="med"/>
                    </a:lnL>
                    <a:lnB w="28575" cap="flat" cmpd="sng" algn="ctr">
                      <a:solidFill>
                        <a:schemeClr val="accent1"/>
                      </a:solidFill>
                      <a:prstDash val="solid"/>
                      <a:round/>
                      <a:headEnd type="none" w="med" len="med"/>
                      <a:tailEnd type="none" w="med" len="med"/>
                    </a:lnB>
                  </a:tcPr>
                </a:tc>
                <a:tc>
                  <a:txBody>
                    <a:bodyPr/>
                    <a:lstStyle/>
                    <a:p>
                      <a:r>
                        <a:rPr lang="en-US" sz="1200" dirty="0" smtClean="0"/>
                        <a:t>Fiber assignment</a:t>
                      </a:r>
                      <a:r>
                        <a:rPr lang="en-US" sz="1200" baseline="0" dirty="0" smtClean="0"/>
                        <a:t> based on ease of manufacturing</a:t>
                      </a:r>
                      <a:endParaRPr lang="en-US" sz="1200" dirty="0"/>
                    </a:p>
                  </a:txBody>
                  <a:tcPr>
                    <a:lnR w="28575" cap="flat" cmpd="sng" algn="ctr">
                      <a:solidFill>
                        <a:schemeClr val="accent1"/>
                      </a:solidFill>
                      <a:prstDash val="solid"/>
                      <a:round/>
                      <a:headEnd type="none" w="med" len="med"/>
                      <a:tailEnd type="none" w="med" len="med"/>
                    </a:lnR>
                    <a:lnB w="28575" cap="flat" cmpd="sng" algn="ctr">
                      <a:solidFill>
                        <a:schemeClr val="accent1"/>
                      </a:solidFill>
                      <a:prstDash val="solid"/>
                      <a:round/>
                      <a:headEnd type="none" w="med" len="med"/>
                      <a:tailEnd type="none" w="med" len="med"/>
                    </a:lnB>
                  </a:tcPr>
                </a:tc>
              </a:tr>
            </a:tbl>
          </a:graphicData>
        </a:graphic>
      </p:graphicFrame>
      <p:sp>
        <p:nvSpPr>
          <p:cNvPr id="7" name="TextBox 6"/>
          <p:cNvSpPr txBox="1"/>
          <p:nvPr/>
        </p:nvSpPr>
        <p:spPr>
          <a:xfrm>
            <a:off x="571167" y="1324208"/>
            <a:ext cx="4114800" cy="3600986"/>
          </a:xfrm>
          <a:prstGeom prst="rect">
            <a:avLst/>
          </a:prstGeom>
          <a:noFill/>
        </p:spPr>
        <p:txBody>
          <a:bodyPr wrap="square" rtlCol="0">
            <a:spAutoFit/>
          </a:bodyPr>
          <a:lstStyle/>
          <a:p>
            <a:pPr marL="284163" indent="-284163"/>
            <a:r>
              <a:rPr lang="en-US" sz="1200" dirty="0" smtClean="0"/>
              <a:t>14. </a:t>
            </a:r>
            <a:r>
              <a:rPr lang="en-US" sz="1200" b="1" dirty="0" smtClean="0"/>
              <a:t>Build </a:t>
            </a:r>
            <a:r>
              <a:rPr lang="en-US" sz="1200" b="1" dirty="0"/>
              <a:t>fiber assignment method</a:t>
            </a:r>
            <a:r>
              <a:rPr lang="en-US" sz="1200" dirty="0"/>
              <a:t>: Select your fiber assignment method. Options are: High to Low, CO to Field; High to Low, Field to CO; Low to High, CO to </a:t>
            </a:r>
            <a:r>
              <a:rPr lang="en-US" sz="1200" dirty="0" smtClean="0"/>
              <a:t>Field; Low to High, Field to CO; Best Fit (see table right)</a:t>
            </a:r>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pPr marL="284163" indent="-284163"/>
            <a:r>
              <a:rPr lang="en-US" sz="1200" dirty="0" smtClean="0"/>
              <a:t>15. </a:t>
            </a:r>
            <a:r>
              <a:rPr lang="en-US" sz="1200" b="1" dirty="0" smtClean="0"/>
              <a:t>Length </a:t>
            </a:r>
            <a:r>
              <a:rPr lang="en-US" sz="1200" b="1" dirty="0"/>
              <a:t>unit </a:t>
            </a:r>
            <a:r>
              <a:rPr lang="en-US" sz="1200" b="1" dirty="0" smtClean="0"/>
              <a:t>measure</a:t>
            </a:r>
            <a:r>
              <a:rPr lang="en-US" sz="1200" dirty="0" smtClean="0"/>
              <a:t>: Should </a:t>
            </a:r>
            <a:r>
              <a:rPr lang="en-US" sz="1200" dirty="0"/>
              <a:t>automatically populate to “Feet</a:t>
            </a:r>
            <a:r>
              <a:rPr lang="en-US" sz="1200" dirty="0" smtClean="0"/>
              <a:t>” or “Meters” based on customer</a:t>
            </a:r>
          </a:p>
          <a:p>
            <a:endParaRPr lang="en-US" sz="1200" dirty="0" smtClean="0"/>
          </a:p>
          <a:p>
            <a:endParaRPr lang="en-US" sz="1200" dirty="0"/>
          </a:p>
          <a:p>
            <a:endParaRPr lang="en-US" sz="1200" dirty="0" smtClean="0"/>
          </a:p>
          <a:p>
            <a:endParaRPr lang="en-US" sz="1200" dirty="0"/>
          </a:p>
          <a:p>
            <a:r>
              <a:rPr lang="en-US" sz="1200" dirty="0" smtClean="0"/>
              <a:t>16. </a:t>
            </a:r>
            <a:r>
              <a:rPr lang="en-US" sz="1200" b="1" dirty="0" smtClean="0"/>
              <a:t>Contract customer </a:t>
            </a:r>
            <a:r>
              <a:rPr lang="en-US" sz="1200" dirty="0" smtClean="0"/>
              <a:t>- for internal customer use</a:t>
            </a:r>
            <a:endParaRPr lang="en-US" sz="1200" dirty="0"/>
          </a:p>
        </p:txBody>
      </p:sp>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761" y="788987"/>
            <a:ext cx="1201738"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687" y="2362200"/>
            <a:ext cx="4191000" cy="1000125"/>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06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2687" y="4062412"/>
            <a:ext cx="2590800" cy="352425"/>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062"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8630" y="5010150"/>
            <a:ext cx="2400300" cy="28575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827212" y="742890"/>
            <a:ext cx="3429000" cy="400110"/>
          </a:xfrm>
          <a:prstGeom prst="rect">
            <a:avLst/>
          </a:prstGeom>
          <a:noFill/>
        </p:spPr>
        <p:txBody>
          <a:bodyPr wrap="square" rtlCol="0">
            <a:spAutoFit/>
          </a:bodyPr>
          <a:lstStyle/>
          <a:p>
            <a:r>
              <a:rPr lang="en-US" sz="2000" b="1" dirty="0" smtClean="0">
                <a:solidFill>
                  <a:schemeClr val="tx2">
                    <a:lumMod val="60000"/>
                    <a:lumOff val="40000"/>
                  </a:schemeClr>
                </a:solidFill>
              </a:rPr>
              <a:t>Design Area</a:t>
            </a:r>
            <a:endParaRPr lang="en-US" sz="2000" b="1" dirty="0">
              <a:solidFill>
                <a:schemeClr val="tx2">
                  <a:lumMod val="60000"/>
                  <a:lumOff val="40000"/>
                </a:schemeClr>
              </a:solidFill>
            </a:endParaRPr>
          </a:p>
        </p:txBody>
      </p:sp>
      <p:pic>
        <p:nvPicPr>
          <p:cNvPr id="11" name="slide 8 red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256212" y="5715000"/>
            <a:ext cx="609600" cy="609600"/>
          </a:xfrm>
          <a:prstGeom prst="rect">
            <a:avLst/>
          </a:prstGeom>
        </p:spPr>
      </p:pic>
    </p:spTree>
    <p:extLst>
      <p:ext uri="{BB962C8B-B14F-4D97-AF65-F5344CB8AC3E}">
        <p14:creationId xmlns:p14="http://schemas.microsoft.com/office/powerpoint/2010/main" val="52903980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84"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2941" y="1257300"/>
            <a:ext cx="5221871" cy="646331"/>
          </a:xfrm>
          <a:prstGeom prst="rect">
            <a:avLst/>
          </a:prstGeom>
          <a:noFill/>
        </p:spPr>
        <p:txBody>
          <a:bodyPr wrap="square" rtlCol="0">
            <a:spAutoFit/>
          </a:bodyPr>
          <a:lstStyle/>
          <a:p>
            <a:pPr marL="173038" indent="-173038"/>
            <a:r>
              <a:rPr lang="en-US" sz="1200" dirty="0">
                <a:solidFill>
                  <a:prstClr val="black"/>
                </a:solidFill>
              </a:rPr>
              <a:t>1. </a:t>
            </a:r>
            <a:r>
              <a:rPr lang="en-US" sz="1200" b="1" dirty="0" smtClean="0">
                <a:solidFill>
                  <a:prstClr val="black"/>
                </a:solidFill>
              </a:rPr>
              <a:t>Design Configuration</a:t>
            </a:r>
            <a:r>
              <a:rPr lang="en-US" sz="1200" dirty="0" smtClean="0">
                <a:solidFill>
                  <a:prstClr val="black"/>
                </a:solidFill>
              </a:rPr>
              <a:t>: </a:t>
            </a:r>
            <a:r>
              <a:rPr lang="en-US" sz="1200" dirty="0">
                <a:solidFill>
                  <a:prstClr val="black"/>
                </a:solidFill>
              </a:rPr>
              <a:t>Select this box and you should see two boxes </a:t>
            </a:r>
            <a:r>
              <a:rPr lang="en-US" sz="1200" dirty="0" smtClean="0">
                <a:solidFill>
                  <a:prstClr val="black"/>
                </a:solidFill>
              </a:rPr>
              <a:t>drop-down</a:t>
            </a:r>
            <a:r>
              <a:rPr lang="en-US" sz="1200" dirty="0">
                <a:solidFill>
                  <a:prstClr val="black"/>
                </a:solidFill>
              </a:rPr>
              <a:t>; Cabinet and Additional Components</a:t>
            </a:r>
            <a:r>
              <a:rPr lang="en-US" sz="1200" dirty="0" smtClean="0">
                <a:solidFill>
                  <a:prstClr val="black"/>
                </a:solidFill>
              </a:rPr>
              <a:t>. Select the “Cabinet” tab to continue.</a:t>
            </a:r>
            <a:endParaRPr lang="en-US" sz="1200" dirty="0">
              <a:solidFill>
                <a:prstClr val="black"/>
              </a:solidFill>
            </a:endParaRPr>
          </a:p>
        </p:txBody>
      </p:sp>
      <p:sp>
        <p:nvSpPr>
          <p:cNvPr id="6" name="TextBox 5"/>
          <p:cNvSpPr txBox="1"/>
          <p:nvPr/>
        </p:nvSpPr>
        <p:spPr>
          <a:xfrm>
            <a:off x="257478" y="2808744"/>
            <a:ext cx="4343400" cy="2677656"/>
          </a:xfrm>
          <a:prstGeom prst="rect">
            <a:avLst/>
          </a:prstGeom>
          <a:noFill/>
        </p:spPr>
        <p:txBody>
          <a:bodyPr wrap="square" rtlCol="0">
            <a:spAutoFit/>
          </a:bodyPr>
          <a:lstStyle/>
          <a:p>
            <a:pPr marL="173038" indent="-173038"/>
            <a:r>
              <a:rPr lang="en-US" sz="1200" dirty="0" smtClean="0">
                <a:solidFill>
                  <a:prstClr val="black"/>
                </a:solidFill>
              </a:rPr>
              <a:t>2. </a:t>
            </a:r>
            <a:r>
              <a:rPr lang="en-US" sz="1200" b="1" dirty="0" smtClean="0">
                <a:solidFill>
                  <a:prstClr val="black"/>
                </a:solidFill>
              </a:rPr>
              <a:t>Cabinet Catalog </a:t>
            </a:r>
            <a:r>
              <a:rPr lang="en-US" sz="1200" b="1" dirty="0">
                <a:solidFill>
                  <a:prstClr val="black"/>
                </a:solidFill>
              </a:rPr>
              <a:t>number</a:t>
            </a:r>
            <a:r>
              <a:rPr lang="en-US" sz="1200" dirty="0">
                <a:solidFill>
                  <a:prstClr val="black"/>
                </a:solidFill>
              </a:rPr>
              <a:t>: This item is optional. If the catalog number is known, choose from the </a:t>
            </a:r>
            <a:r>
              <a:rPr lang="en-US" sz="1200" dirty="0" smtClean="0">
                <a:solidFill>
                  <a:prstClr val="black"/>
                </a:solidFill>
              </a:rPr>
              <a:t>drop-down </a:t>
            </a:r>
            <a:r>
              <a:rPr lang="en-US" sz="1200" dirty="0">
                <a:solidFill>
                  <a:prstClr val="black"/>
                </a:solidFill>
              </a:rPr>
              <a:t>menu. </a:t>
            </a:r>
            <a:endParaRPr lang="en-US" sz="1200" dirty="0" smtClean="0">
              <a:solidFill>
                <a:prstClr val="black"/>
              </a:solidFill>
            </a:endParaRPr>
          </a:p>
          <a:p>
            <a:endParaRPr lang="en-US" sz="1200" dirty="0">
              <a:solidFill>
                <a:prstClr val="black"/>
              </a:solidFill>
            </a:endParaRPr>
          </a:p>
          <a:p>
            <a:endParaRPr lang="en-US" sz="1200" dirty="0" smtClean="0">
              <a:solidFill>
                <a:prstClr val="black"/>
              </a:solidFill>
            </a:endParaRPr>
          </a:p>
          <a:p>
            <a:endParaRPr lang="en-US" sz="1200" dirty="0">
              <a:solidFill>
                <a:prstClr val="black"/>
              </a:solidFill>
            </a:endParaRPr>
          </a:p>
          <a:p>
            <a:endParaRPr lang="en-US" sz="1200" dirty="0" smtClean="0">
              <a:solidFill>
                <a:prstClr val="black"/>
              </a:solidFill>
            </a:endParaRPr>
          </a:p>
          <a:p>
            <a:endParaRPr lang="en-US" sz="1200" dirty="0" smtClean="0">
              <a:solidFill>
                <a:prstClr val="black"/>
              </a:solidFill>
            </a:endParaRPr>
          </a:p>
          <a:p>
            <a:endParaRPr lang="en-US" sz="1200" dirty="0" smtClean="0">
              <a:solidFill>
                <a:prstClr val="black"/>
              </a:solidFill>
            </a:endParaRPr>
          </a:p>
          <a:p>
            <a:endParaRPr lang="en-US" sz="1200" dirty="0">
              <a:solidFill>
                <a:prstClr val="black"/>
              </a:solidFill>
            </a:endParaRPr>
          </a:p>
          <a:p>
            <a:r>
              <a:rPr lang="en-US" sz="1200" dirty="0" smtClean="0">
                <a:solidFill>
                  <a:prstClr val="black"/>
                </a:solidFill>
              </a:rPr>
              <a:t>3. </a:t>
            </a:r>
            <a:r>
              <a:rPr lang="en-US" sz="1200" b="1" dirty="0" smtClean="0">
                <a:solidFill>
                  <a:prstClr val="black"/>
                </a:solidFill>
              </a:rPr>
              <a:t>Do </a:t>
            </a:r>
            <a:r>
              <a:rPr lang="en-US" sz="1200" b="1" dirty="0">
                <a:solidFill>
                  <a:prstClr val="black"/>
                </a:solidFill>
              </a:rPr>
              <a:t>you want to add a cabinet to your </a:t>
            </a:r>
            <a:r>
              <a:rPr lang="en-US" sz="1200" b="1" dirty="0" smtClean="0">
                <a:solidFill>
                  <a:prstClr val="black"/>
                </a:solidFill>
              </a:rPr>
              <a:t>design?:</a:t>
            </a:r>
          </a:p>
          <a:p>
            <a:pPr marL="173038"/>
            <a:r>
              <a:rPr lang="en-US" sz="1200" dirty="0" smtClean="0">
                <a:solidFill>
                  <a:prstClr val="black"/>
                </a:solidFill>
              </a:rPr>
              <a:t>Selection </a:t>
            </a:r>
            <a:r>
              <a:rPr lang="en-US" sz="1200" dirty="0">
                <a:solidFill>
                  <a:prstClr val="black"/>
                </a:solidFill>
              </a:rPr>
              <a:t>options: Yes; No. If planning to purchase a cabinet with design, select Yes. Otherwise select, No- just a placeholder.</a:t>
            </a:r>
          </a:p>
        </p:txBody>
      </p:sp>
      <p:sp>
        <p:nvSpPr>
          <p:cNvPr id="10" name="TextBox 9"/>
          <p:cNvSpPr txBox="1"/>
          <p:nvPr/>
        </p:nvSpPr>
        <p:spPr>
          <a:xfrm>
            <a:off x="6094412" y="1219200"/>
            <a:ext cx="5181600" cy="1938992"/>
          </a:xfrm>
          <a:prstGeom prst="rect">
            <a:avLst/>
          </a:prstGeom>
          <a:noFill/>
        </p:spPr>
        <p:txBody>
          <a:bodyPr wrap="square" rtlCol="0">
            <a:spAutoFit/>
          </a:bodyPr>
          <a:lstStyle/>
          <a:p>
            <a:pPr marL="173038" indent="-173038"/>
            <a:r>
              <a:rPr lang="en-US" sz="1200" dirty="0" smtClean="0">
                <a:solidFill>
                  <a:prstClr val="black"/>
                </a:solidFill>
              </a:rPr>
              <a:t>4</a:t>
            </a:r>
            <a:r>
              <a:rPr lang="en-US" sz="1200" b="1" dirty="0" smtClean="0">
                <a:solidFill>
                  <a:prstClr val="black"/>
                </a:solidFill>
              </a:rPr>
              <a:t>. How </a:t>
            </a:r>
            <a:r>
              <a:rPr lang="en-US" sz="1200" b="1" dirty="0">
                <a:solidFill>
                  <a:prstClr val="black"/>
                </a:solidFill>
              </a:rPr>
              <a:t>many builds do you want to add to your </a:t>
            </a:r>
            <a:r>
              <a:rPr lang="en-US" sz="1200" b="1" dirty="0" smtClean="0">
                <a:solidFill>
                  <a:prstClr val="black"/>
                </a:solidFill>
              </a:rPr>
              <a:t>design?</a:t>
            </a:r>
            <a:r>
              <a:rPr lang="en-US" sz="1200" dirty="0" smtClean="0">
                <a:solidFill>
                  <a:prstClr val="black"/>
                </a:solidFill>
              </a:rPr>
              <a:t>- </a:t>
            </a:r>
            <a:r>
              <a:rPr lang="en-US" sz="1200" dirty="0">
                <a:solidFill>
                  <a:prstClr val="black"/>
                </a:solidFill>
              </a:rPr>
              <a:t>Type in this field the number of builds that are being added to this design. Enter this value as a numerical figure (1,2,3 </a:t>
            </a:r>
            <a:r>
              <a:rPr lang="en-US" sz="1200" dirty="0" err="1">
                <a:solidFill>
                  <a:prstClr val="black"/>
                </a:solidFill>
              </a:rPr>
              <a:t>etc</a:t>
            </a:r>
            <a:r>
              <a:rPr lang="en-US" sz="1200" dirty="0" smtClean="0">
                <a:solidFill>
                  <a:prstClr val="black"/>
                </a:solidFill>
              </a:rPr>
              <a:t>)</a:t>
            </a:r>
          </a:p>
          <a:p>
            <a:endParaRPr lang="en-US" sz="1200" dirty="0">
              <a:solidFill>
                <a:prstClr val="black"/>
              </a:solidFill>
            </a:endParaRPr>
          </a:p>
          <a:p>
            <a:endParaRPr lang="en-US" sz="1200" dirty="0" smtClean="0">
              <a:solidFill>
                <a:prstClr val="black"/>
              </a:solidFill>
            </a:endParaRPr>
          </a:p>
          <a:p>
            <a:endParaRPr lang="en-US" sz="1200" dirty="0">
              <a:solidFill>
                <a:prstClr val="black"/>
              </a:solidFill>
            </a:endParaRPr>
          </a:p>
          <a:p>
            <a:endParaRPr lang="en-US" sz="1200" dirty="0" smtClean="0">
              <a:solidFill>
                <a:prstClr val="black"/>
              </a:solidFill>
            </a:endParaRPr>
          </a:p>
          <a:p>
            <a:endParaRPr lang="en-US" sz="1200" dirty="0">
              <a:solidFill>
                <a:prstClr val="black"/>
              </a:solidFill>
            </a:endParaRPr>
          </a:p>
          <a:p>
            <a:pPr marL="173038" indent="-173038"/>
            <a:r>
              <a:rPr lang="en-US" sz="1200" dirty="0" smtClean="0">
                <a:solidFill>
                  <a:prstClr val="black"/>
                </a:solidFill>
              </a:rPr>
              <a:t>5. </a:t>
            </a:r>
            <a:r>
              <a:rPr lang="en-US" sz="1200" b="1" dirty="0" smtClean="0">
                <a:solidFill>
                  <a:prstClr val="black"/>
                </a:solidFill>
              </a:rPr>
              <a:t>Add </a:t>
            </a:r>
            <a:r>
              <a:rPr lang="en-US" sz="1200" b="1" dirty="0">
                <a:solidFill>
                  <a:prstClr val="black"/>
                </a:solidFill>
              </a:rPr>
              <a:t>a build at a specific position in the </a:t>
            </a:r>
            <a:r>
              <a:rPr lang="en-US" sz="1200" b="1" dirty="0" smtClean="0">
                <a:solidFill>
                  <a:prstClr val="black"/>
                </a:solidFill>
              </a:rPr>
              <a:t>cabinet</a:t>
            </a:r>
            <a:r>
              <a:rPr lang="en-US" sz="1200" dirty="0" smtClean="0">
                <a:solidFill>
                  <a:prstClr val="black"/>
                </a:solidFill>
              </a:rPr>
              <a:t>: This will enable you to add a build to a specific location.</a:t>
            </a:r>
            <a:endParaRPr lang="en-US" sz="1200" dirty="0">
              <a:solidFill>
                <a:prstClr val="black"/>
              </a:solidFill>
            </a:endParaRPr>
          </a:p>
        </p:txBody>
      </p:sp>
      <p:sp>
        <p:nvSpPr>
          <p:cNvPr id="11" name="TextBox 10"/>
          <p:cNvSpPr txBox="1"/>
          <p:nvPr/>
        </p:nvSpPr>
        <p:spPr>
          <a:xfrm>
            <a:off x="6094412" y="3886200"/>
            <a:ext cx="5181600" cy="646331"/>
          </a:xfrm>
          <a:prstGeom prst="rect">
            <a:avLst/>
          </a:prstGeom>
          <a:noFill/>
        </p:spPr>
        <p:txBody>
          <a:bodyPr wrap="square" rtlCol="0">
            <a:spAutoFit/>
          </a:bodyPr>
          <a:lstStyle/>
          <a:p>
            <a:pPr marL="173038" indent="-173038"/>
            <a:r>
              <a:rPr lang="en-US" sz="1200" dirty="0" smtClean="0">
                <a:solidFill>
                  <a:prstClr val="black"/>
                </a:solidFill>
              </a:rPr>
              <a:t>6. </a:t>
            </a:r>
            <a:r>
              <a:rPr lang="en-US" sz="1200" b="1" dirty="0" smtClean="0">
                <a:solidFill>
                  <a:prstClr val="black"/>
                </a:solidFill>
              </a:rPr>
              <a:t>Would </a:t>
            </a:r>
            <a:r>
              <a:rPr lang="en-US" sz="1200" b="1" dirty="0">
                <a:solidFill>
                  <a:prstClr val="black"/>
                </a:solidFill>
              </a:rPr>
              <a:t>you like to add an additional </a:t>
            </a:r>
            <a:r>
              <a:rPr lang="en-US" sz="1200" b="1" dirty="0" smtClean="0">
                <a:solidFill>
                  <a:prstClr val="black"/>
                </a:solidFill>
              </a:rPr>
              <a:t>splitter?</a:t>
            </a:r>
            <a:r>
              <a:rPr lang="en-US" sz="1200" dirty="0" smtClean="0">
                <a:solidFill>
                  <a:prstClr val="black"/>
                </a:solidFill>
              </a:rPr>
              <a:t>: To add additional capacity, multiple splitters are often needed in the cabinet. Select “Yes” to add an additional splitter. If choose “Yes”, reference page 12.</a:t>
            </a:r>
            <a:endParaRPr lang="en-US" sz="1600" dirty="0" smtClean="0">
              <a:solidFill>
                <a:srgbClr val="FF0000"/>
              </a:solidFill>
            </a:endParaRPr>
          </a:p>
        </p:txBody>
      </p:sp>
      <p:pic>
        <p:nvPicPr>
          <p:cNvPr id="308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945" y="394647"/>
            <a:ext cx="13779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800" y="3550552"/>
            <a:ext cx="5181600" cy="85725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08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8712" y="1999833"/>
            <a:ext cx="5029200" cy="581025"/>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086"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800" y="5537505"/>
            <a:ext cx="5133975" cy="619125"/>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843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6001" y="1933623"/>
            <a:ext cx="2047875"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03962" y="3274327"/>
            <a:ext cx="4295775" cy="55245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8437"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03962" y="4648200"/>
            <a:ext cx="4057650" cy="59055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40400" y="198438"/>
            <a:ext cx="6145212"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6176985" y="5334000"/>
            <a:ext cx="4108427" cy="461665"/>
          </a:xfrm>
          <a:prstGeom prst="rect">
            <a:avLst/>
          </a:prstGeom>
          <a:noFill/>
        </p:spPr>
        <p:txBody>
          <a:bodyPr wrap="square" rtlCol="0">
            <a:spAutoFit/>
          </a:bodyPr>
          <a:lstStyle/>
          <a:p>
            <a:pPr marL="173038" indent="-173038"/>
            <a:r>
              <a:rPr lang="en-US" sz="1200" dirty="0">
                <a:solidFill>
                  <a:prstClr val="black"/>
                </a:solidFill>
              </a:rPr>
              <a:t>7. </a:t>
            </a:r>
            <a:r>
              <a:rPr lang="en-US" sz="1200" b="1" dirty="0">
                <a:solidFill>
                  <a:prstClr val="black"/>
                </a:solidFill>
              </a:rPr>
              <a:t>Would you like to add a closure to your design</a:t>
            </a:r>
            <a:r>
              <a:rPr lang="en-US" sz="1200" b="1" dirty="0" smtClean="0">
                <a:solidFill>
                  <a:prstClr val="black"/>
                </a:solidFill>
              </a:rPr>
              <a:t>?</a:t>
            </a:r>
            <a:r>
              <a:rPr lang="en-US" sz="1200" dirty="0" smtClean="0">
                <a:solidFill>
                  <a:prstClr val="black"/>
                </a:solidFill>
              </a:rPr>
              <a:t>: If choose yes, reference page 13</a:t>
            </a:r>
            <a:endParaRPr lang="en-US" sz="1200" b="1" dirty="0">
              <a:solidFill>
                <a:prstClr val="black"/>
              </a:solidFill>
            </a:endParaRPr>
          </a:p>
        </p:txBody>
      </p:sp>
      <p:pic>
        <p:nvPicPr>
          <p:cNvPr id="15"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27762" y="5867400"/>
            <a:ext cx="4286250" cy="59055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6" name="slide 9 red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332412" y="6153150"/>
            <a:ext cx="609600" cy="609600"/>
          </a:xfrm>
          <a:prstGeom prst="rect">
            <a:avLst/>
          </a:prstGeom>
        </p:spPr>
      </p:pic>
    </p:spTree>
    <p:extLst>
      <p:ext uri="{BB962C8B-B14F-4D97-AF65-F5344CB8AC3E}">
        <p14:creationId xmlns:p14="http://schemas.microsoft.com/office/powerpoint/2010/main" val="385184148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874"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theme/theme1.xml><?xml version="1.0" encoding="utf-8"?>
<a:theme xmlns:a="http://schemas.openxmlformats.org/drawingml/2006/main" name="WFP Wid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WFP Wide Template [Read-Only]" id="{61DCF2C3-A8EE-49C7-A6A7-6103A8DA30C9}" vid="{902BCFA8-932E-4679-BC7A-1D617D75692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WFP Wide Template [Read-Only]" id="{61DCF2C3-A8EE-49C7-A6A7-6103A8DA30C9}" vid="{67F4D5A1-612F-4798-B04A-F1685094434C}"/>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WFP Wide Template [Read-Only]" id="{61DCF2C3-A8EE-49C7-A6A7-6103A8DA30C9}" vid="{677DEE72-D745-4E72-8439-92D172E8C852}"/>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WFP Wide Template [Read-Only]" id="{61DCF2C3-A8EE-49C7-A6A7-6103A8DA30C9}" vid="{8A24BBEF-86C9-4BEF-8359-BA4DEC869455}"/>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WFP Wide Template [Read-Only]" id="{61DCF2C3-A8EE-49C7-A6A7-6103A8DA30C9}" vid="{67F4D5A1-612F-4798-B04A-F1685094434C}"/>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WFP Wide Template [Read-Only]" id="{61DCF2C3-A8EE-49C7-A6A7-6103A8DA30C9}" vid="{67F4D5A1-612F-4798-B04A-F1685094434C}"/>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WFP Wide Template [Read-Only]" id="{61DCF2C3-A8EE-49C7-A6A7-6103A8DA30C9}" vid="{67F4D5A1-612F-4798-B04A-F1685094434C}"/>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WFP Wide Template [Read-Only]" id="{61DCF2C3-A8EE-49C7-A6A7-6103A8DA30C9}" vid="{67F4D5A1-612F-4798-B04A-F1685094434C}"/>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WFP Wide Template [Read-Only]" id="{61DCF2C3-A8EE-49C7-A6A7-6103A8DA30C9}" vid="{67F4D5A1-612F-4798-B04A-F1685094434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ument_x0020_Owner xmlns="6658ce7c-51b1-4084-8a3f-80cffe4ca4d2">
      <UserInfo>
        <DisplayName/>
        <AccountId xsi:nil="true"/>
        <AccountType/>
      </UserInfo>
    </Document_x0020_Owner>
    <DARM_x0020_Rating xmlns="6658ce7c-51b1-4084-8a3f-80cffe4ca4d2">General Business</DARM_x0020_Rating>
    <Division xmlns="6658ce7c-51b1-4084-8a3f-80cffe4ca4d2">Cable Systems</Division>
    <Corning_x0020_Language xmlns="7dcedeb1-fef7-4018-a970-85f8df613755">English</Corning_x0020_Language>
    <Corning_x0020_Keywords xmlns="7dcedeb1-fef7-4018-a970-85f8df613755" xsi:nil="true"/>
    <Security_x0020_Classification xmlns="6658ce7c-51b1-4084-8a3f-80cffe4ca4d2">Corning Restricted</Security_x0020_Classification>
    <Category xmlns="0830ce79-35a8-43b9-8e4a-e5a266313381">Project Print Smart</Category>
    <Experience_x0020_Level xmlns="0830ce79-35a8-43b9-8e4a-e5a266313381">Beginner</Experience_x0020_Level>
    <Category_x0020_Tracking xmlns="0830ce79-35a8-43b9-8e4a-e5a266313381"/>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33370ED5932054287CD7B8B9BB5D229" ma:contentTypeVersion="9" ma:contentTypeDescription="Create a new document." ma:contentTypeScope="" ma:versionID="be31aeaed7cb10dbf09aeb7891577044">
  <xsd:schema xmlns:xsd="http://www.w3.org/2001/XMLSchema" xmlns:xs="http://www.w3.org/2001/XMLSchema" xmlns:p="http://schemas.microsoft.com/office/2006/metadata/properties" xmlns:ns1="0830ce79-35a8-43b9-8e4a-e5a266313381" xmlns:ns2="6658ce7c-51b1-4084-8a3f-80cffe4ca4d2" xmlns:ns3="7dcedeb1-fef7-4018-a970-85f8df613755" targetNamespace="http://schemas.microsoft.com/office/2006/metadata/properties" ma:root="true" ma:fieldsID="02574d73c65e9f123513a38f795e0dfb" ns1:_="" ns2:_="" ns3:_="">
    <xsd:import namespace="0830ce79-35a8-43b9-8e4a-e5a266313381"/>
    <xsd:import namespace="6658ce7c-51b1-4084-8a3f-80cffe4ca4d2"/>
    <xsd:import namespace="7dcedeb1-fef7-4018-a970-85f8df613755"/>
    <xsd:element name="properties">
      <xsd:complexType>
        <xsd:sequence>
          <xsd:element name="documentManagement">
            <xsd:complexType>
              <xsd:all>
                <xsd:element ref="ns1:Category" minOccurs="0"/>
                <xsd:element ref="ns2:DARM_x0020_Rating" minOccurs="0"/>
                <xsd:element ref="ns2:Division" minOccurs="0"/>
                <xsd:element ref="ns2:Document_x0020_Owner" minOccurs="0"/>
                <xsd:element ref="ns1:Experience_x0020_Level"/>
                <xsd:element ref="ns3:Corning_x0020_Keywords" minOccurs="0"/>
                <xsd:element ref="ns3:Corning_x0020_Language" minOccurs="0"/>
                <xsd:element ref="ns2:Security_x0020_Classification" minOccurs="0"/>
                <xsd:element ref="ns1:Category_x0020_Trackin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30ce79-35a8-43b9-8e4a-e5a266313381" elementFormDefault="qualified">
    <xsd:import namespace="http://schemas.microsoft.com/office/2006/documentManagement/types"/>
    <xsd:import namespace="http://schemas.microsoft.com/office/infopath/2007/PartnerControls"/>
    <xsd:element name="Category" ma:index="0" nillable="true" ma:displayName="Category" ma:description="Category to describe System or Tool utilized in the document" ma:format="Dropdown" ma:internalName="Category">
      <xsd:simpleType>
        <xsd:restriction base="dms:Choice">
          <xsd:enumeration value="ACE"/>
          <xsd:enumeration value="Admin Enrichment Meeting"/>
          <xsd:enumeration value="Android"/>
          <xsd:enumeration value="Anti-Spam"/>
          <xsd:enumeration value="Anti-Virus"/>
          <xsd:enumeration value="Ask the Experts Live Chat"/>
          <xsd:enumeration value="AT&amp;T Connect"/>
          <xsd:enumeration value="Audio Conferencing"/>
          <xsd:enumeration value="Aviation"/>
          <xsd:enumeration value="Best Practices"/>
          <xsd:enumeration value="Blue Line / Yammer"/>
          <xsd:enumeration value="BUIT Strategy App"/>
          <xsd:enumeration value="Check Point Endpoint Security"/>
          <xsd:enumeration value="Cisco Softphone Secure Line"/>
          <xsd:enumeration value="Click3000 -- WFP"/>
          <xsd:enumeration value="Command Center"/>
          <xsd:enumeration value="Concur"/>
          <xsd:enumeration value="Concur Mobile"/>
          <xsd:enumeration value="DocuSign"/>
          <xsd:enumeration value="EchoSign"/>
          <xsd:enumeration value="Emails"/>
          <xsd:enumeration value="EMS Scheduling Tool"/>
          <xsd:enumeration value="Excel 2010"/>
          <xsd:enumeration value="Exec. Boardroom Docs"/>
          <xsd:enumeration value="Hightail"/>
          <xsd:enumeration value="HomeShare/FileShare Cleanup"/>
          <xsd:enumeration value="Lync"/>
          <xsd:enumeration value="Lync Mobile"/>
          <xsd:enumeration value="Internet Explorer"/>
          <xsd:enumeration value="iPhone/iPad"/>
          <xsd:enumeration value="IT Project Portfolio"/>
          <xsd:enumeration value="Lotus Notes"/>
          <xsd:enumeration value="Mobile Device"/>
          <xsd:enumeration value="MobileIron"/>
          <xsd:enumeration value="Newsletter"/>
          <xsd:enumeration value="OC Intranet"/>
          <xsd:enumeration value="Office365"/>
          <xsd:enumeration value="Office 2010"/>
          <xsd:enumeration value="Office 2013 Quick Start Guides"/>
          <xsd:enumeration value="OneNote"/>
          <xsd:enumeration value="OPCC 2014"/>
          <xsd:enumeration value="OPCC 2015"/>
          <xsd:enumeration value="OPCC 2016"/>
          <xsd:enumeration value="Outlook 2010"/>
          <xsd:enumeration value="Outlook 2010 Calendar"/>
          <xsd:enumeration value="Outlook 2010 Mail"/>
          <xsd:enumeration value="Other"/>
          <xsd:enumeration value="PhishMe"/>
          <xsd:enumeration value="Pioneers"/>
          <xsd:enumeration value="PowerPoint 2010"/>
          <xsd:enumeration value="Project Print Smart"/>
          <xsd:enumeration value="Project Timeline"/>
          <xsd:enumeration value="Quick Start Cards"/>
          <xsd:enumeration value="Qumu"/>
          <xsd:enumeration value="Remote Access"/>
          <xsd:enumeration value="Resources"/>
          <xsd:enumeration value="SLA"/>
          <xsd:enumeration value="Salesforce.com"/>
          <xsd:enumeration value="Sales Meeting 2015"/>
          <xsd:enumeration value="SAP Order Status App"/>
          <xsd:enumeration value="Self-Service Password Reset"/>
          <xsd:enumeration value="SharePoint 2010"/>
          <xsd:enumeration value="SharePoint 2013"/>
          <xsd:enumeration value="SharePoint Training"/>
          <xsd:enumeration value="Spam Manager"/>
          <xsd:enumeration value="SnagIt"/>
          <xsd:enumeration value="Surveys"/>
          <xsd:enumeration value="Symantec Endpoint Protection Upgrade"/>
          <xsd:enumeration value="Tangoe"/>
          <xsd:enumeration value="Two-Factor Authentication"/>
          <xsd:enumeration value="Variable Charges"/>
          <xsd:enumeration value="Variable Charges - Taiwan"/>
          <xsd:enumeration value="Virtual Meeting Room"/>
          <xsd:enumeration value="WFP Tech Tip"/>
          <xsd:enumeration value="Win 7"/>
          <xsd:enumeration value="Windows Phone"/>
          <xsd:enumeration value="Wireless Service"/>
          <xsd:enumeration value="Word 2010"/>
        </xsd:restriction>
      </xsd:simpleType>
    </xsd:element>
    <xsd:element name="Experience_x0020_Level" ma:index="4" ma:displayName="Experience Level" ma:default="Beginner" ma:format="Dropdown" ma:internalName="Experience_x0020_Level">
      <xsd:simpleType>
        <xsd:restriction base="dms:Choice">
          <xsd:enumeration value="Beginner"/>
          <xsd:enumeration value="Intermediate"/>
          <xsd:enumeration value="Advanced"/>
        </xsd:restriction>
      </xsd:simpleType>
    </xsd:element>
    <xsd:element name="Category_x0020_Tracking" ma:index="16" nillable="true" ma:displayName="Category Tracking" ma:internalName="Category_x0020_Tracking">
      <xsd:complexType>
        <xsd:complexContent>
          <xsd:extension base="dms:MultiChoice">
            <xsd:sequence>
              <xsd:element name="Value" maxOccurs="unbounded" minOccurs="0" nillable="true">
                <xsd:simpleType>
                  <xsd:restriction base="dms:Choice">
                    <xsd:enumeration value="Anti-Spam"/>
                    <xsd:enumeration value="Anti-Virus"/>
                    <xsd:enumeration value="Audio Conferencing"/>
                    <xsd:enumeration value="Best Practices"/>
                    <xsd:enumeration value="Cisco Softphone Secure Line"/>
                    <xsd:enumeration value="Lync"/>
                    <xsd:enumeration value="Lync Mobile"/>
                    <xsd:enumeration value="iPhone/iPad"/>
                    <xsd:enumeration value="Lotus Notes"/>
                    <xsd:enumeration value="Office 2010"/>
                    <xsd:enumeration value="Outlook 2010"/>
                    <xsd:enumeration value="Other"/>
                    <xsd:enumeration value="Pioneers"/>
                    <xsd:enumeration value="PowerPoint 2010"/>
                    <xsd:enumeration value="Salesforce.com"/>
                    <xsd:enumeration value="SAP Order Status App"/>
                    <xsd:enumeration value="SharePoint"/>
                    <xsd:enumeration value="Two-Factor Authentication"/>
                    <xsd:enumeration value="WFP Tech Tip"/>
                    <xsd:enumeration value="Win 7"/>
                    <xsd:enumeration value="Wireless Service"/>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658ce7c-51b1-4084-8a3f-80cffe4ca4d2" elementFormDefault="qualified">
    <xsd:import namespace="http://schemas.microsoft.com/office/2006/documentManagement/types"/>
    <xsd:import namespace="http://schemas.microsoft.com/office/infopath/2007/PartnerControls"/>
    <xsd:element name="DARM_x0020_Rating" ma:index="1" nillable="true" ma:displayName="DARM Record Type*" ma:default="General Business" ma:description="CORPORATE-STANDARD FIELD: Select the appropriate document category. For help, contact a DARM representative." ma:format="RadioButtons" ma:internalName="DARM_x0020_Rating">
      <xsd:simpleType>
        <xsd:restriction base="dms:Choice">
          <xsd:enumeration value="General Business"/>
          <xsd:enumeration value="Business Continuity"/>
          <xsd:enumeration value="Legally Required"/>
        </xsd:restriction>
      </xsd:simpleType>
    </xsd:element>
    <xsd:element name="Division" ma:index="2" nillable="true" ma:displayName="Division*" ma:default="Cable Systems" ma:description="CORPORATE-STANDARD FIELD: Select the primary business or function responsible." ma:format="Dropdown" ma:internalName="Division">
      <xsd:simpleType>
        <xsd:restriction base="dms:Choice">
          <xsd:enumeration value="None"/>
          <xsd:enumeration value="Business Services"/>
          <xsd:enumeration value="Cable Systems"/>
          <xsd:enumeration value="Common"/>
          <xsd:enumeration value="Corning International"/>
          <xsd:enumeration value="Corporate Communications"/>
          <xsd:enumeration value="Display Technologies"/>
          <xsd:enumeration value="Environmental Technologies"/>
          <xsd:enumeration value="Finance"/>
          <xsd:enumeration value="Gilbert"/>
          <xsd:enumeration value="Human Resources"/>
          <xsd:enumeration value="Information Technology"/>
          <xsd:enumeration value="Intellectual Property"/>
          <xsd:enumeration value="Investor Relations"/>
          <xsd:enumeration value="Legal"/>
          <xsd:enumeration value="Life Sciences"/>
          <xsd:enumeration value="Manuf'g, Technology and Engineering"/>
          <xsd:enumeration value="Ophthalmic"/>
          <xsd:enumeration value="Optical Fiber"/>
          <xsd:enumeration value="Procurement and Transportation"/>
          <xsd:enumeration value="Quality"/>
          <xsd:enumeration value="Science and Technology"/>
          <xsd:enumeration value="Security"/>
          <xsd:enumeration value="Specialty Materials"/>
          <xsd:enumeration value="Steuben"/>
        </xsd:restriction>
      </xsd:simpleType>
    </xsd:element>
    <xsd:element name="Document_x0020_Owner" ma:index="3" nillable="true" ma:displayName="Document Owner*" ma:description="CORPORATE-STANDARD FIELD: Specify the owner for this document." ma:list="UserInfo" ma:SharePointGroup="0" ma:internalName="Docum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ecurity_x0020_Classification" ma:index="7" nillable="true" ma:displayName="Security Class*" ma:default="Corning Restricted" ma:description="CORPORATE-STANDARD FIELD: Select a security classification." ma:format="RadioButtons" ma:internalName="Security_x0020_Classification">
      <xsd:simpleType>
        <xsd:restriction base="dms:Choice">
          <xsd:enumeration value="Corning Internal"/>
          <xsd:enumeration value="Corning Restricted"/>
          <xsd:enumeration value="Corning Proprietary"/>
        </xsd:restriction>
      </xsd:simpleType>
    </xsd:element>
  </xsd:schema>
  <xsd:schema xmlns:xsd="http://www.w3.org/2001/XMLSchema" xmlns:xs="http://www.w3.org/2001/XMLSchema" xmlns:dms="http://schemas.microsoft.com/office/2006/documentManagement/types" xmlns:pc="http://schemas.microsoft.com/office/infopath/2007/PartnerControls" targetNamespace="7dcedeb1-fef7-4018-a970-85f8df613755" elementFormDefault="qualified">
    <xsd:import namespace="http://schemas.microsoft.com/office/2006/documentManagement/types"/>
    <xsd:import namespace="http://schemas.microsoft.com/office/infopath/2007/PartnerControls"/>
    <xsd:element name="Corning_x0020_Keywords" ma:index="5" nillable="true" ma:displayName="Keywords*" ma:description="CORPORATE-STANDARD FIELD: Specify keywords to facilitate search." ma:internalName="Corning_x0020_Keywords">
      <xsd:simpleType>
        <xsd:restriction base="dms:Text">
          <xsd:maxLength value="255"/>
        </xsd:restriction>
      </xsd:simpleType>
    </xsd:element>
    <xsd:element name="Corning_x0020_Language" ma:index="6" nillable="true" ma:displayName="Language*" ma:default="English" ma:description="CORPORATE-STANDARD FIELD: Select the appropriate language for this document." ma:format="Dropdown" ma:internalName="Corning_x0020_Language">
      <xsd:simpleType>
        <xsd:restriction base="dms:Choice">
          <xsd:enumeration value="Chinese - Simplified"/>
          <xsd:enumeration value="Chinese - Traditional"/>
          <xsd:enumeration value="English"/>
          <xsd:enumeration value="French"/>
          <xsd:enumeration value="German"/>
          <xsd:enumeration value="Japanese"/>
          <xsd:enumeration value="Polish"/>
          <xsd:enumeration value="Spanish"/>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8"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E51938-8FF6-4A96-BDB5-763B5CBF8E33}">
  <ds:schemaRefs>
    <ds:schemaRef ds:uri="http://schemas.microsoft.com/office/2006/documentManagement/types"/>
    <ds:schemaRef ds:uri="6658ce7c-51b1-4084-8a3f-80cffe4ca4d2"/>
    <ds:schemaRef ds:uri="http://www.w3.org/XML/1998/namespace"/>
    <ds:schemaRef ds:uri="http://purl.org/dc/terms/"/>
    <ds:schemaRef ds:uri="http://purl.org/dc/elements/1.1/"/>
    <ds:schemaRef ds:uri="7dcedeb1-fef7-4018-a970-85f8df613755"/>
    <ds:schemaRef ds:uri="http://schemas.microsoft.com/office/infopath/2007/PartnerControls"/>
    <ds:schemaRef ds:uri="http://purl.org/dc/dcmitype/"/>
    <ds:schemaRef ds:uri="http://schemas.openxmlformats.org/package/2006/metadata/core-properties"/>
    <ds:schemaRef ds:uri="0830ce79-35a8-43b9-8e4a-e5a266313381"/>
    <ds:schemaRef ds:uri="http://schemas.microsoft.com/office/2006/metadata/properties"/>
  </ds:schemaRefs>
</ds:datastoreItem>
</file>

<file path=customXml/itemProps2.xml><?xml version="1.0" encoding="utf-8"?>
<ds:datastoreItem xmlns:ds="http://schemas.openxmlformats.org/officeDocument/2006/customXml" ds:itemID="{820DFC26-8C1D-4AED-876A-5B68F89F4A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30ce79-35a8-43b9-8e4a-e5a266313381"/>
    <ds:schemaRef ds:uri="6658ce7c-51b1-4084-8a3f-80cffe4ca4d2"/>
    <ds:schemaRef ds:uri="7dcedeb1-fef7-4018-a970-85f8df6137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72D2D4-9CFA-458F-9402-79C5B28DAC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How To template</Template>
  <TotalTime>84402</TotalTime>
  <Words>7976</Words>
  <Application>Microsoft Macintosh PowerPoint</Application>
  <PresentationFormat>Custom</PresentationFormat>
  <Paragraphs>696</Paragraphs>
  <Slides>36</Slides>
  <Notes>36</Notes>
  <HiddenSlides>0</HiddenSlides>
  <MMClips>35</MMClips>
  <ScaleCrop>false</ScaleCrop>
  <HeadingPairs>
    <vt:vector size="4" baseType="variant">
      <vt:variant>
        <vt:lpstr>Theme</vt:lpstr>
      </vt:variant>
      <vt:variant>
        <vt:i4>9</vt:i4>
      </vt:variant>
      <vt:variant>
        <vt:lpstr>Slide Titles</vt:lpstr>
      </vt:variant>
      <vt:variant>
        <vt:i4>36</vt:i4>
      </vt:variant>
    </vt:vector>
  </HeadingPairs>
  <TitlesOfParts>
    <vt:vector size="45" baseType="lpstr">
      <vt:lpstr>WFP Wide Template</vt:lpstr>
      <vt:lpstr>Office Theme</vt:lpstr>
      <vt:lpstr>Custom Design</vt:lpstr>
      <vt:lpstr>2_Custom Design</vt:lpstr>
      <vt:lpstr>1_Office Theme</vt:lpstr>
      <vt:lpstr>2_Office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Corning Incorporated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Sign Into Print Network Without Badge</dc:title>
  <dc:creator>Stobbe, Tyler</dc:creator>
  <cp:keywords>Restricted</cp:keywords>
  <cp:lastModifiedBy>Chad Locklear</cp:lastModifiedBy>
  <cp:revision>635</cp:revision>
  <cp:lastPrinted>2016-10-04T16:27:10Z</cp:lastPrinted>
  <dcterms:created xsi:type="dcterms:W3CDTF">2015-09-21T16:50:50Z</dcterms:created>
  <dcterms:modified xsi:type="dcterms:W3CDTF">2016-10-06T19:10:12Z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d9a39e4b-5f24-41cb-8711-cd7a52496ab9</vt:lpwstr>
  </property>
  <property fmtid="{D5CDD505-2E9C-101B-9397-08002B2CF9AE}" pid="3" name="ContentTypeId">
    <vt:lpwstr>0x010100333370ED5932054287CD7B8B9BB5D229</vt:lpwstr>
  </property>
  <property fmtid="{D5CDD505-2E9C-101B-9397-08002B2CF9AE}" pid="4" name="_AdHocReviewCycleID">
    <vt:i4>-1100122551</vt:i4>
  </property>
  <property fmtid="{D5CDD505-2E9C-101B-9397-08002B2CF9AE}" pid="5" name="_NewReviewCycle">
    <vt:lpwstr/>
  </property>
  <property fmtid="{D5CDD505-2E9C-101B-9397-08002B2CF9AE}" pid="6" name="_EmailSubject">
    <vt:lpwstr>Configurator PowerPoint Edits</vt:lpwstr>
  </property>
  <property fmtid="{D5CDD505-2E9C-101B-9397-08002B2CF9AE}" pid="7" name="_AuthorEmail">
    <vt:lpwstr>johnsonre@corning.com</vt:lpwstr>
  </property>
  <property fmtid="{D5CDD505-2E9C-101B-9397-08002B2CF9AE}" pid="8" name="_AuthorEmailDisplayName">
    <vt:lpwstr>Johnson, Rebecca E</vt:lpwstr>
  </property>
  <property fmtid="{D5CDD505-2E9C-101B-9397-08002B2CF9AE}" pid="9" name="_PreviousAdHocReviewCycleID">
    <vt:i4>1309925083</vt:i4>
  </property>
  <property fmtid="{D5CDD505-2E9C-101B-9397-08002B2CF9AE}" pid="10" name="CORNINGClassification">
    <vt:lpwstr>Restricted</vt:lpwstr>
  </property>
  <property fmtid="{D5CDD505-2E9C-101B-9397-08002B2CF9AE}" pid="11" name="CORNINGLabelExtension">
    <vt:lpwstr> </vt:lpwstr>
  </property>
  <property fmtid="{D5CDD505-2E9C-101B-9397-08002B2CF9AE}" pid="12" name="CORNINGDisplayOptionalMarkingLanguage">
    <vt:lpwstr>None</vt:lpwstr>
  </property>
  <property fmtid="{D5CDD505-2E9C-101B-9397-08002B2CF9AE}" pid="13" name="CORNINGMarkingOption">
    <vt:lpwstr>Manual</vt:lpwstr>
  </property>
  <property fmtid="{D5CDD505-2E9C-101B-9397-08002B2CF9AE}" pid="14" name="CorningConfigurationVersion">
    <vt:lpwstr>2.0</vt:lpwstr>
  </property>
  <property fmtid="{D5CDD505-2E9C-101B-9397-08002B2CF9AE}" pid="15" name="CCTCode">
    <vt:lpwstr>CR</vt:lpwstr>
  </property>
  <property fmtid="{D5CDD505-2E9C-101B-9397-08002B2CF9AE}" pid="16" name="CorningFullClassification">
    <vt:lpwstr>Corning Restricted</vt:lpwstr>
  </property>
</Properties>
</file>