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48" r:id="rId1"/>
    <p:sldMasterId id="2147483746" r:id="rId2"/>
  </p:sldMasterIdLst>
  <p:notesMasterIdLst>
    <p:notesMasterId r:id="rId29"/>
  </p:notesMasterIdLst>
  <p:sldIdLst>
    <p:sldId id="336" r:id="rId3"/>
    <p:sldId id="545" r:id="rId4"/>
    <p:sldId id="295" r:id="rId5"/>
    <p:sldId id="296" r:id="rId6"/>
    <p:sldId id="488" r:id="rId7"/>
    <p:sldId id="489" r:id="rId8"/>
    <p:sldId id="490" r:id="rId9"/>
    <p:sldId id="496" r:id="rId10"/>
    <p:sldId id="498" r:id="rId11"/>
    <p:sldId id="497" r:id="rId12"/>
    <p:sldId id="493" r:id="rId13"/>
    <p:sldId id="494" r:id="rId14"/>
    <p:sldId id="507" r:id="rId15"/>
    <p:sldId id="508" r:id="rId16"/>
    <p:sldId id="509" r:id="rId17"/>
    <p:sldId id="505" r:id="rId18"/>
    <p:sldId id="506" r:id="rId19"/>
    <p:sldId id="548" r:id="rId20"/>
    <p:sldId id="549" r:id="rId21"/>
    <p:sldId id="550" r:id="rId22"/>
    <p:sldId id="551" r:id="rId23"/>
    <p:sldId id="552" r:id="rId24"/>
    <p:sldId id="554" r:id="rId25"/>
    <p:sldId id="553" r:id="rId26"/>
    <p:sldId id="555" r:id="rId27"/>
    <p:sldId id="516" r:id="rId28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pos="3120">
          <p15:clr>
            <a:srgbClr val="A4A3A4"/>
          </p15:clr>
        </p15:guide>
        <p15:guide id="4" pos="315">
          <p15:clr>
            <a:srgbClr val="A4A3A4"/>
          </p15:clr>
        </p15:guide>
        <p15:guide id="5" pos="761">
          <p15:clr>
            <a:srgbClr val="A4A3A4"/>
          </p15:clr>
        </p15:guide>
        <p15:guide id="6" pos="6019">
          <p15:clr>
            <a:srgbClr val="A4A3A4"/>
          </p15:clr>
        </p15:guide>
        <p15:guide id="7" pos="5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  <a:srgbClr val="E7F6FF"/>
    <a:srgbClr val="FF6600"/>
    <a:srgbClr val="00FFFF"/>
    <a:srgbClr val="286398"/>
    <a:srgbClr val="337CBF"/>
    <a:srgbClr val="64A1D6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61272" autoAdjust="0"/>
  </p:normalViewPr>
  <p:slideViewPr>
    <p:cSldViewPr>
      <p:cViewPr varScale="1">
        <p:scale>
          <a:sx n="110" d="100"/>
          <a:sy n="110" d="100"/>
        </p:scale>
        <p:origin x="1338" y="96"/>
      </p:cViewPr>
      <p:guideLst>
        <p:guide orient="horz" pos="4020"/>
        <p:guide orient="horz" pos="935"/>
        <p:guide pos="3120"/>
        <p:guide pos="315"/>
        <p:guide pos="761"/>
        <p:guide pos="6019"/>
        <p:guide pos="535"/>
      </p:guideLst>
    </p:cSldViewPr>
  </p:slideViewPr>
  <p:outlineViewPr>
    <p:cViewPr>
      <p:scale>
        <a:sx n="33" d="100"/>
        <a:sy n="33" d="100"/>
      </p:scale>
      <p:origin x="0" y="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2F015-FCCE-43B8-8FDD-8FD5D582C810}" type="datetimeFigureOut">
              <a:rPr lang="ko-KR" altLang="en-US" smtClean="0"/>
              <a:pPr/>
              <a:t>2022-05-31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ACD05-3888-440C-9A52-A90771E51B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31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>
              <a:ea typeface="굴림" pitchFamily="50" charset="-127"/>
            </a:endParaRPr>
          </a:p>
        </p:txBody>
      </p:sp>
      <p:sp>
        <p:nvSpPr>
          <p:cNvPr id="1218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E4CF13-1A63-4CD1-AC31-1405B39A6CA4}" type="slidenum">
              <a:rPr lang="en-US" altLang="ko-KR" smtClean="0">
                <a:solidFill>
                  <a:srgbClr val="000000"/>
                </a:solidFill>
                <a:latin typeface="Calibri" pitchFamily="34" charset="0"/>
                <a:ea typeface="굴림" pitchFamily="50" charset="-127"/>
              </a:rPr>
              <a:pPr eaLnBrk="1" hangingPunct="1"/>
              <a:t>1</a:t>
            </a:fld>
            <a:endParaRPr lang="en-US" altLang="ko-KR">
              <a:solidFill>
                <a:srgbClr val="000000"/>
              </a:solidFill>
              <a:latin typeface="Calibri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6293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318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279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762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458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72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15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252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97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19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39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122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084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874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ACD05-3888-440C-9A52-A90771E51BA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922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Log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19125"/>
            <a:ext cx="10842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 bwMode="gray">
          <a:xfrm>
            <a:off x="2231136" y="2286000"/>
            <a:ext cx="6355080" cy="74066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lang="en-US"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 bwMode="gray">
          <a:xfrm>
            <a:off x="2231136" y="3399536"/>
            <a:ext cx="635508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lnSpc>
                <a:spcPct val="95000"/>
              </a:lnSpc>
              <a:buFontTx/>
              <a:buNone/>
              <a:defRPr lang="en-US"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4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3238" y="719138"/>
            <a:ext cx="9021762" cy="1531188"/>
          </a:xfrm>
        </p:spPr>
        <p:txBody>
          <a:bodyPr/>
          <a:lstStyle>
            <a:lvl1pPr>
              <a:defRPr sz="1500" baseline="0">
                <a:solidFill>
                  <a:srgbClr val="0000FF"/>
                </a:solidFill>
              </a:defRPr>
            </a:lvl1pPr>
            <a:lvl3pPr>
              <a:defRPr sz="1300" b="0"/>
            </a:lvl3pPr>
            <a:lvl4pPr>
              <a:defRPr sz="1300" b="0"/>
            </a:lvl4pPr>
            <a:lvl5pPr>
              <a:defRPr sz="1300" b="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Logo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44" y="2715690"/>
            <a:ext cx="5372629" cy="141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76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SDS\바탕 화면\제안서-흐리게수정.png"/>
          <p:cNvPicPr>
            <a:picLocks noChangeAspect="1" noChangeArrowheads="1"/>
          </p:cNvPicPr>
          <p:nvPr userDrawn="1"/>
        </p:nvPicPr>
        <p:blipFill>
          <a:blip r:embed="rId3" cstate="print"/>
          <a:srcRect r="39070"/>
          <a:stretch>
            <a:fillRect/>
          </a:stretch>
        </p:blipFill>
        <p:spPr bwMode="auto">
          <a:xfrm>
            <a:off x="0" y="3832098"/>
            <a:ext cx="3563888" cy="3025902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 userDrawn="1"/>
        </p:nvSpPr>
        <p:spPr bwMode="auto">
          <a:xfrm>
            <a:off x="8424863" y="222250"/>
            <a:ext cx="1136650" cy="32702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300" b="1" kern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Confidential</a:t>
            </a:r>
            <a:endParaRPr kumimoji="1" lang="ko-KR" altLang="en-US" sz="1300" b="1" kern="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2" name="제목 개체 틀 11"/>
          <p:cNvSpPr>
            <a:spLocks noGrp="1"/>
          </p:cNvSpPr>
          <p:nvPr>
            <p:ph type="title"/>
          </p:nvPr>
        </p:nvSpPr>
        <p:spPr>
          <a:xfrm>
            <a:off x="495300" y="192596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911035" y="4293096"/>
            <a:ext cx="208098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4"/>
            <a:endParaRPr lang="ko-KR" altLang="en-US" dirty="0"/>
          </a:p>
        </p:txBody>
      </p:sp>
      <p:sp>
        <p:nvSpPr>
          <p:cNvPr id="2" name="fr" descr="Corning Restricted - Confidential under NDA                   ">
            <a:extLst>
              <a:ext uri="{FF2B5EF4-FFF2-40B4-BE49-F238E27FC236}">
                <a16:creationId xmlns:a16="http://schemas.microsoft.com/office/drawing/2014/main" xmlns="" id="{527ABC62-8F93-4F48-AB2F-5618F37BA0EB}"/>
              </a:ext>
            </a:extLst>
          </p:cNvPr>
          <p:cNvSpPr txBox="1"/>
          <p:nvPr userDrawn="1"/>
        </p:nvSpPr>
        <p:spPr>
          <a:xfrm>
            <a:off x="0" y="6515100"/>
            <a:ext cx="9906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altLang="ko-KR" sz="10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Corning Restricted - Confidential under NDA                   </a:t>
            </a:r>
            <a:endParaRPr lang="ko-KR" altLang="en-US" sz="10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ctr">
        <a:defRPr sz="3400" b="1">
          <a:latin typeface="맑은 고딕" pitchFamily="50" charset="-127"/>
          <a:ea typeface="맑은 고딕" pitchFamily="50" charset="-127"/>
        </a:defRPr>
      </a:lvl1pPr>
    </p:titleStyle>
    <p:bodyStyle>
      <a:lvl5pPr algn="ctr">
        <a:defRPr b="1">
          <a:latin typeface="맑은 고딕" pitchFamily="50" charset="-127"/>
          <a:ea typeface="맑은 고딕" pitchFamily="50" charset="-127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74" descr="그레이바탕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53188"/>
            <a:ext cx="9906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88913"/>
            <a:ext cx="2949575" cy="37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72000" tIns="36000" rIns="72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4" name="Rectangle 3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719138"/>
            <a:ext cx="9021762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675" y="584200"/>
            <a:ext cx="9266238" cy="10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 bwMode="auto">
          <a:xfrm>
            <a:off x="8701088" y="41275"/>
            <a:ext cx="1136650" cy="21907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300" b="1" kern="0" dirty="0">
                <a:solidFill>
                  <a:srgbClr val="FF0000"/>
                </a:solidFill>
                <a:sym typeface="Wingdings" pitchFamily="2" charset="2"/>
              </a:rPr>
              <a:t>Confidential</a:t>
            </a:r>
            <a:endParaRPr kumimoji="1" lang="ko-KR" altLang="en-US" sz="1300" b="1" kern="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511675" y="6523038"/>
            <a:ext cx="931863" cy="244475"/>
          </a:xfrm>
          <a:prstGeom prst="rect">
            <a:avLst/>
          </a:prstGeom>
          <a:ln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000000"/>
                </a:solidFill>
                <a:sym typeface="Wingdings" pitchFamily="2" charset="2"/>
              </a:rPr>
              <a:t>- </a:t>
            </a:r>
            <a:fld id="{E321B02F-38D6-481B-82FC-F5CB21656807}" type="slidenum">
              <a:rPr kumimoji="1" lang="en-US" altLang="ko-KR" sz="1000" smtClean="0">
                <a:solidFill>
                  <a:srgbClr val="000000"/>
                </a:solidFill>
                <a:sym typeface="Wingdings" pitchFamily="2" charset="2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1000" dirty="0">
                <a:solidFill>
                  <a:srgbClr val="000000"/>
                </a:solidFill>
                <a:sym typeface="Wingdings" pitchFamily="2" charset="2"/>
              </a:rPr>
              <a:t> -</a:t>
            </a:r>
          </a:p>
        </p:txBody>
      </p:sp>
      <p:sp>
        <p:nvSpPr>
          <p:cNvPr id="2" name="fr" descr="Corning Restricted - Confidential under NDA                   ">
            <a:extLst>
              <a:ext uri="{FF2B5EF4-FFF2-40B4-BE49-F238E27FC236}">
                <a16:creationId xmlns:a16="http://schemas.microsoft.com/office/drawing/2014/main" xmlns="" id="{EEC3D091-99C4-4587-AE68-459DB9B598B7}"/>
              </a:ext>
            </a:extLst>
          </p:cNvPr>
          <p:cNvSpPr txBox="1"/>
          <p:nvPr userDrawn="1"/>
        </p:nvSpPr>
        <p:spPr>
          <a:xfrm>
            <a:off x="0" y="6515100"/>
            <a:ext cx="9906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altLang="ko-KR" sz="10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Corning Restricted - Confidential under NDA                   </a:t>
            </a:r>
            <a:endParaRPr lang="ko-KR" altLang="en-US" sz="1000" b="0" i="0" u="none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1" r:id="rId2"/>
  </p:sldLayoutIdLst>
  <p:transition>
    <p:split orient="vert"/>
  </p:transition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맑은 고딕" pitchFamily="50" charset="-127"/>
          <a:ea typeface="맑은 고딕" pitchFamily="50" charset="-127"/>
          <a:cs typeface="굴림" charset="-127"/>
        </a:defRPr>
      </a:lvl9pPr>
    </p:titleStyle>
    <p:bodyStyle>
      <a:lvl1pPr marL="263525" indent="-263525" algn="l" rtl="0" eaLnBrk="0" fontAlgn="base" latinLnBrk="1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o"/>
        <a:defRPr kumimoji="1" sz="1500" b="1">
          <a:solidFill>
            <a:srgbClr val="0000FF"/>
          </a:solidFill>
          <a:latin typeface="+mn-lt"/>
          <a:ea typeface="+mn-ea"/>
          <a:cs typeface="+mn-cs"/>
        </a:defRPr>
      </a:lvl1pPr>
      <a:lvl2pPr marL="622300" indent="-176213" algn="l" rtl="0" eaLnBrk="0" fontAlgn="base" latinLnBrk="1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000000"/>
          </a:solidFill>
          <a:latin typeface="+mn-lt"/>
          <a:ea typeface="+mn-ea"/>
          <a:cs typeface="+mn-cs"/>
        </a:defRPr>
      </a:lvl2pPr>
      <a:lvl3pPr marL="990600" indent="-179388" algn="l" rtl="0" eaLnBrk="0" fontAlgn="base" latinLnBrk="1" hangingPunct="0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•"/>
        <a:defRPr kumimoji="1" sz="1300" b="0">
          <a:solidFill>
            <a:srgbClr val="000000"/>
          </a:solidFill>
          <a:latin typeface="+mn-lt"/>
          <a:ea typeface="+mn-ea"/>
          <a:cs typeface="+mn-cs"/>
        </a:defRPr>
      </a:lvl3pPr>
      <a:lvl4pPr marL="1349375" indent="-179388" algn="l" rtl="0" eaLnBrk="0" fontAlgn="base" latinLnBrk="1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ü"/>
        <a:defRPr kumimoji="1" sz="1300" b="0">
          <a:solidFill>
            <a:srgbClr val="000000"/>
          </a:solidFill>
          <a:latin typeface="+mn-lt"/>
          <a:ea typeface="+mn-ea"/>
          <a:cs typeface="+mn-cs"/>
        </a:defRPr>
      </a:lvl4pPr>
      <a:lvl5pPr marL="1703388" indent="-179388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굴림" charset="-127"/>
          <a:ea typeface="굴림" charset="-127"/>
          <a:cs typeface="+mn-cs"/>
        </a:defRPr>
      </a:lvl5pPr>
      <a:lvl6pPr marL="2160588" indent="-179388" algn="l" rtl="0" fontAlgn="base" latinLnBrk="1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굴림" charset="-127"/>
          <a:ea typeface="굴림" charset="-127"/>
          <a:cs typeface="+mn-cs"/>
        </a:defRPr>
      </a:lvl6pPr>
      <a:lvl7pPr marL="2617788" indent="-179388" algn="l" rtl="0" fontAlgn="base" latinLnBrk="1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굴림" charset="-127"/>
          <a:ea typeface="굴림" charset="-127"/>
          <a:cs typeface="+mn-cs"/>
        </a:defRPr>
      </a:lvl7pPr>
      <a:lvl8pPr marL="3074988" indent="-179388" algn="l" rtl="0" fontAlgn="base" latinLnBrk="1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굴림" charset="-127"/>
          <a:ea typeface="굴림" charset="-127"/>
          <a:cs typeface="+mn-cs"/>
        </a:defRPr>
      </a:lvl8pPr>
      <a:lvl9pPr marL="3532188" indent="-179388" algn="l" rtl="0" fontAlgn="base" latinLnBrk="1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굴림" charset="-127"/>
          <a:ea typeface="굴림" charset="-127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969628" y="2008978"/>
            <a:ext cx="6845171" cy="1136983"/>
          </a:xfrm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ko-KR" altLang="en-US" sz="2800" b="0" dirty="0"/>
              <a:t>외부</a:t>
            </a:r>
            <a:r>
              <a:rPr lang="en-US" altLang="ko-KR" sz="2800" b="0" dirty="0"/>
              <a:t>niceView </a:t>
            </a:r>
            <a:r>
              <a:rPr lang="ko-KR" altLang="en-US" sz="2800" b="0" dirty="0"/>
              <a:t>접속 가이드</a:t>
            </a:r>
            <a:r>
              <a:rPr lang="en-US" altLang="ko-KR" b="1" cap="all" dirty="0">
                <a:ln w="0"/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b="1" cap="all" dirty="0">
                <a:ln w="0"/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ko-KR" altLang="en-US" b="1" cap="all" dirty="0">
              <a:ln w="0"/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제목 2"/>
          <p:cNvSpPr txBox="1">
            <a:spLocks/>
          </p:cNvSpPr>
          <p:nvPr/>
        </p:nvSpPr>
        <p:spPr bwMode="gray">
          <a:xfrm>
            <a:off x="1969628" y="3561130"/>
            <a:ext cx="6355080" cy="192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287" tIns="53643" rIns="107287" bIns="53643" numCol="1" anchor="b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536433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1072866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609298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2145731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코닝정밀소재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2022. 5. 31</a:t>
            </a:r>
            <a:endParaRPr lang="ko-KR" altLang="en-US" b="1" cap="all" dirty="0">
              <a:ln w="0"/>
              <a:effectLst>
                <a:reflection blurRad="12700" stA="50000" endPos="50000" dist="5000" dir="5400000" sy="-100000" rotWithShape="0"/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331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92033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신뢰할 수 있는 사이트 추가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Explorer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화면 상단의 톱니바퀴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아이콘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또는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도구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버튼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클릭 후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 옵션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618606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4. </a:t>
            </a:r>
            <a:r>
              <a:rPr lang="ko-KR" altLang="en-US" dirty="0"/>
              <a:t>신뢰할 수 있는 사이트 추가  </a:t>
            </a:r>
            <a:r>
              <a:rPr lang="en-US" altLang="ko-KR" dirty="0"/>
              <a:t>- (1)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51387" t="4222" r="32636" b="50606"/>
          <a:stretch/>
        </p:blipFill>
        <p:spPr>
          <a:xfrm>
            <a:off x="1352600" y="1700808"/>
            <a:ext cx="4824536" cy="38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42"/>
          <p:cNvSpPr>
            <a:spLocks noChangeArrowheads="1"/>
          </p:cNvSpPr>
          <p:nvPr/>
        </p:nvSpPr>
        <p:spPr bwMode="auto">
          <a:xfrm>
            <a:off x="3044816" y="5165075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3368824" y="5195944"/>
            <a:ext cx="2232248" cy="1902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698801201"/>
      </p:ext>
    </p:extLst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84251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신뢰할 수 있는 사이트 추가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 옵션의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보안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tab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신뢰할 수 있는 사이트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아이콘 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사이트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1484784"/>
            <a:ext cx="4196659" cy="428390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618606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4. </a:t>
            </a:r>
            <a:r>
              <a:rPr lang="ko-KR" altLang="en-US" dirty="0"/>
              <a:t>신뢰할 수 있는 사이트 추가  </a:t>
            </a:r>
            <a:r>
              <a:rPr lang="en-US" altLang="ko-KR" dirty="0"/>
              <a:t>- (2)</a:t>
            </a:r>
            <a:endParaRPr lang="ko-KR" altLang="en-US" dirty="0"/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1956959" y="1697292"/>
            <a:ext cx="403753" cy="20135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3017818" y="2220862"/>
            <a:ext cx="624085" cy="49206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4487024" y="2727216"/>
            <a:ext cx="826016" cy="24603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4" name="Oval 42"/>
          <p:cNvSpPr>
            <a:spLocks noChangeArrowheads="1"/>
          </p:cNvSpPr>
          <p:nvPr/>
        </p:nvSpPr>
        <p:spPr bwMode="auto">
          <a:xfrm>
            <a:off x="2040718" y="1366667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42"/>
          <p:cNvSpPr>
            <a:spLocks noChangeArrowheads="1"/>
          </p:cNvSpPr>
          <p:nvPr/>
        </p:nvSpPr>
        <p:spPr bwMode="auto">
          <a:xfrm>
            <a:off x="3259304" y="1877381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42"/>
          <p:cNvSpPr>
            <a:spLocks noChangeArrowheads="1"/>
          </p:cNvSpPr>
          <p:nvPr/>
        </p:nvSpPr>
        <p:spPr bwMode="auto">
          <a:xfrm>
            <a:off x="4774032" y="2416158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6977074"/>
      </p:ext>
    </p:extLst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81399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신뢰할 수 있는 사이트 추가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 </a:t>
                      </a:r>
                      <a:r>
                        <a:rPr lang="en-US" altLang="ko-KR" sz="1000" dirty="0"/>
                        <a:t>http://*.corningcpm.com</a:t>
                      </a:r>
                      <a:r>
                        <a:rPr lang="en-US" altLang="ko-KR" sz="1000" baseline="0" dirty="0"/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입력하고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추가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버튼을 누른다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73" y="1933857"/>
            <a:ext cx="4711955" cy="328888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618606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4. </a:t>
            </a:r>
            <a:r>
              <a:rPr lang="ko-KR" altLang="en-US" dirty="0"/>
              <a:t>신뢰할 수 있는 사이트 추가  </a:t>
            </a:r>
            <a:r>
              <a:rPr lang="en-US" altLang="ko-KR" dirty="0"/>
              <a:t>- (3)</a:t>
            </a:r>
            <a:endParaRPr lang="ko-KR" altLang="en-US" dirty="0"/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1758813" y="2720219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1590526" y="3039499"/>
            <a:ext cx="3290465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4972524" y="3009503"/>
            <a:ext cx="916580" cy="29792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5304814" y="2720219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2319" y="3092772"/>
            <a:ext cx="2240561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900" dirty="0"/>
              <a:t>http://*.corningcpm.com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124732274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/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보안 설정 메뉴 진입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Explorer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화면 상단의 톱니바퀴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아이콘을 클릭 후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 옵션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l="51387" t="4222" r="32636" b="50606"/>
          <a:stretch/>
        </p:blipFill>
        <p:spPr>
          <a:xfrm>
            <a:off x="1352600" y="1700808"/>
            <a:ext cx="4824536" cy="38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501313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5. ActiveX </a:t>
            </a:r>
            <a:r>
              <a:rPr lang="ko-KR" altLang="en-US" dirty="0"/>
              <a:t>보안 설정 </a:t>
            </a:r>
            <a:r>
              <a:rPr lang="en-US" altLang="ko-KR" dirty="0"/>
              <a:t>– (1)</a:t>
            </a:r>
            <a:endParaRPr lang="ko-KR" altLang="en-US" dirty="0"/>
          </a:p>
        </p:txBody>
      </p:sp>
      <p:sp>
        <p:nvSpPr>
          <p:cNvPr id="10" name="Oval 42"/>
          <p:cNvSpPr>
            <a:spLocks noChangeArrowheads="1"/>
          </p:cNvSpPr>
          <p:nvPr/>
        </p:nvSpPr>
        <p:spPr bwMode="auto">
          <a:xfrm>
            <a:off x="3044816" y="5165075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3368824" y="5195944"/>
            <a:ext cx="2232248" cy="1902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868235578"/>
      </p:ext>
    </p:extLst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99437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보안 설정 메뉴 진입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 옵션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창의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보안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tab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클릭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신뢰할 수 있는 사이트” 아이콘 클릭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3.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 지정 수준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버튼 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501313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5. ActiveX </a:t>
            </a:r>
            <a:r>
              <a:rPr lang="ko-KR" altLang="en-US" dirty="0"/>
              <a:t>보안 설정 </a:t>
            </a:r>
            <a:r>
              <a:rPr lang="en-US" altLang="ko-KR" dirty="0"/>
              <a:t>– (2)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1484784"/>
            <a:ext cx="4196659" cy="4283908"/>
          </a:xfrm>
          <a:prstGeom prst="rect">
            <a:avLst/>
          </a:prstGeom>
        </p:spPr>
      </p:pic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1956959" y="1697292"/>
            <a:ext cx="403753" cy="20135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3017818" y="2220862"/>
            <a:ext cx="624085" cy="49206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2774602" y="4356510"/>
            <a:ext cx="1572953" cy="24603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6" name="Oval 42"/>
          <p:cNvSpPr>
            <a:spLocks noChangeArrowheads="1"/>
          </p:cNvSpPr>
          <p:nvPr/>
        </p:nvSpPr>
        <p:spPr bwMode="auto">
          <a:xfrm>
            <a:off x="2040718" y="1366667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Oval 42"/>
          <p:cNvSpPr>
            <a:spLocks noChangeArrowheads="1"/>
          </p:cNvSpPr>
          <p:nvPr/>
        </p:nvSpPr>
        <p:spPr bwMode="auto">
          <a:xfrm>
            <a:off x="3259304" y="1877381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3061611" y="4045452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8946106"/>
      </p:ext>
    </p:extLst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/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보안 설정 변경 저장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서명 안 된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ActiveX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컨트롤 다운로드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항목의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선택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버튼 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87" y="1504575"/>
            <a:ext cx="4591050" cy="413385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501313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5. ActiveX </a:t>
            </a:r>
            <a:r>
              <a:rPr lang="ko-KR" altLang="en-US" dirty="0"/>
              <a:t>보안 설정 </a:t>
            </a:r>
            <a:r>
              <a:rPr lang="en-US" altLang="ko-KR" dirty="0"/>
              <a:t>– (3)</a:t>
            </a:r>
            <a:endParaRPr lang="ko-KR" altLang="en-US" dirty="0"/>
          </a:p>
        </p:txBody>
      </p:sp>
      <p:sp>
        <p:nvSpPr>
          <p:cNvPr id="10" name="Oval 42"/>
          <p:cNvSpPr>
            <a:spLocks noChangeArrowheads="1"/>
          </p:cNvSpPr>
          <p:nvPr/>
        </p:nvSpPr>
        <p:spPr bwMode="auto">
          <a:xfrm>
            <a:off x="1723504" y="3110763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2036911" y="3164617"/>
            <a:ext cx="432048" cy="1902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8" name="Oval 42"/>
          <p:cNvSpPr>
            <a:spLocks noChangeArrowheads="1"/>
          </p:cNvSpPr>
          <p:nvPr/>
        </p:nvSpPr>
        <p:spPr bwMode="auto">
          <a:xfrm>
            <a:off x="4167103" y="4865341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3849231" y="5229200"/>
            <a:ext cx="887745" cy="216024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203793415"/>
      </p:ext>
    </p:extLst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411224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열려있는 모든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explorer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 닫기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변경된 설정을 적용시키기 위해 열려있는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모든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explorer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창을 닫는다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145447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6. </a:t>
            </a:r>
            <a:r>
              <a:rPr lang="en-US" altLang="ko-KR" dirty="0" err="1"/>
              <a:t>niceView</a:t>
            </a:r>
            <a:r>
              <a:rPr lang="en-US" altLang="ko-KR" dirty="0"/>
              <a:t> </a:t>
            </a:r>
            <a:r>
              <a:rPr lang="ko-KR" altLang="en-US" dirty="0"/>
              <a:t>접속  </a:t>
            </a:r>
            <a:r>
              <a:rPr lang="en-US" altLang="ko-KR" dirty="0"/>
              <a:t>– (1)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08" y="1970863"/>
            <a:ext cx="4151954" cy="3330345"/>
          </a:xfrm>
          <a:prstGeom prst="rect">
            <a:avLst/>
          </a:prstGeom>
        </p:spPr>
      </p:pic>
      <p:sp>
        <p:nvSpPr>
          <p:cNvPr id="15" name="Oval 42"/>
          <p:cNvSpPr>
            <a:spLocks noChangeArrowheads="1"/>
          </p:cNvSpPr>
          <p:nvPr/>
        </p:nvSpPr>
        <p:spPr bwMode="auto">
          <a:xfrm>
            <a:off x="5361399" y="1661393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5392931" y="1968660"/>
            <a:ext cx="191514" cy="13277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71614042"/>
      </p:ext>
    </p:extLst>
  </p:cSld>
  <p:clrMapOvr>
    <a:masterClrMapping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34263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재접속하여 필수 프로그램 설치 및 시스템 로드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explorer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실행한다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(64bit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사용자는 앞서 만든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바로가기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아이콘 사용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접속 하면 필수 프로그램을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자동으로 설치 할 것이다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설치 중간에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설치 허용 등의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대화창이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나오면 모두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클릭하도록 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145447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6. </a:t>
            </a:r>
            <a:r>
              <a:rPr lang="en-US" altLang="ko-KR" dirty="0" err="1"/>
              <a:t>niceView</a:t>
            </a:r>
            <a:r>
              <a:rPr lang="en-US" altLang="ko-KR" dirty="0"/>
              <a:t> </a:t>
            </a:r>
            <a:r>
              <a:rPr lang="ko-KR" altLang="en-US" dirty="0"/>
              <a:t>접속  </a:t>
            </a:r>
            <a:r>
              <a:rPr lang="en-US" altLang="ko-KR" dirty="0"/>
              <a:t>– (2)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364357"/>
            <a:ext cx="3165723" cy="2779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8" y="3452589"/>
            <a:ext cx="4286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4880992" y="5013176"/>
            <a:ext cx="693366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5" name="Oval 42"/>
          <p:cNvSpPr>
            <a:spLocks noChangeArrowheads="1"/>
          </p:cNvSpPr>
          <p:nvPr/>
        </p:nvSpPr>
        <p:spPr bwMode="auto">
          <a:xfrm>
            <a:off x="5260612" y="4761176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굽은 화살표 4"/>
          <p:cNvSpPr/>
          <p:nvPr/>
        </p:nvSpPr>
        <p:spPr bwMode="auto">
          <a:xfrm rot="5400000">
            <a:off x="3981393" y="2857587"/>
            <a:ext cx="432048" cy="432048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1908464"/>
      </p:ext>
    </p:extLst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35924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Edge 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브라우저의 설정화면으로 이동한다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Edge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브라우저를 실행한다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브러우저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우측 상단의 메뉴를 클릭한다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설정 메뉴를 선택한다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499436" cy="380480"/>
          </a:xfrm>
        </p:spPr>
        <p:txBody>
          <a:bodyPr/>
          <a:lstStyle/>
          <a:p>
            <a:pPr lvl="2"/>
            <a:r>
              <a:rPr lang="en-US" altLang="ko-KR" dirty="0" smtClean="0"/>
              <a:t>III. </a:t>
            </a:r>
            <a:r>
              <a:rPr lang="en-US" altLang="ko-KR" dirty="0" smtClean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/>
              <a:t>순서 </a:t>
            </a:r>
            <a:r>
              <a:rPr lang="en-US" altLang="ko-KR" dirty="0" smtClean="0"/>
              <a:t>- 1. Edge</a:t>
            </a:r>
            <a:r>
              <a:rPr lang="ko-KR" altLang="en-US" smtClean="0"/>
              <a:t>설정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7" y="1365339"/>
            <a:ext cx="6321152" cy="3700405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6574971" y="1510775"/>
            <a:ext cx="272927" cy="484958"/>
            <a:chOff x="5033554" y="2790935"/>
            <a:chExt cx="272927" cy="484958"/>
          </a:xfrm>
        </p:grpSpPr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5043657" y="3023893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 smtClean="0">
                  <a:solidFill>
                    <a:schemeClr val="bg1"/>
                  </a:solidFill>
                </a:rPr>
                <a:t>2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033554" y="2790935"/>
              <a:ext cx="272927" cy="21352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Oval 42"/>
          <p:cNvSpPr>
            <a:spLocks noChangeArrowheads="1"/>
          </p:cNvSpPr>
          <p:nvPr/>
        </p:nvSpPr>
        <p:spPr bwMode="auto">
          <a:xfrm>
            <a:off x="6539225" y="4486667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 smtClean="0">
                <a:solidFill>
                  <a:schemeClr val="bg1"/>
                </a:solidFill>
              </a:rPr>
              <a:t>3</a:t>
            </a:r>
            <a:endParaRPr lang="en-US" altLang="ko-KR" sz="1300" b="1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841967" y="4458951"/>
            <a:ext cx="1965350" cy="30463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657350"/>
      </p:ext>
    </p:extLst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19138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</a:t>
                      </a:r>
                      <a:r>
                        <a:rPr kumimoji="1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Exploter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모드를 활성화하고 페이지를 등록한다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왼쪽 메뉴에서 기본 브라우저를 선택한다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허용으로 변경한다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추가를 클릭하고 아래의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사이트 입력한다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http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://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srm.corningcpm.com:1152/ssoeWebApp/login/startExt.do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4.   [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버튼을 눌러 완료한다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5.   3, 4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단계를 다시 진행하고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URL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입력에 아래 주소를 사용한다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http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://srm.corningcpm.com:1152/ssoeWebApp/login/goInstall.do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499436" cy="380480"/>
          </a:xfrm>
        </p:spPr>
        <p:txBody>
          <a:bodyPr/>
          <a:lstStyle/>
          <a:p>
            <a:pPr lvl="2"/>
            <a:r>
              <a:rPr lang="en-US" altLang="ko-KR" dirty="0" smtClean="0"/>
              <a:t>III. </a:t>
            </a:r>
            <a:r>
              <a:rPr lang="en-US" altLang="ko-KR" dirty="0" smtClean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/>
              <a:t>순서 </a:t>
            </a:r>
            <a:r>
              <a:rPr lang="en-US" altLang="ko-KR" dirty="0" smtClean="0"/>
              <a:t>- 1. Edge</a:t>
            </a:r>
            <a:r>
              <a:rPr lang="ko-KR" altLang="en-US" smtClean="0"/>
              <a:t>설정</a:t>
            </a:r>
            <a:r>
              <a:rPr lang="en-US" altLang="ko-KR" dirty="0" smtClean="0"/>
              <a:t>(</a:t>
            </a:r>
            <a:r>
              <a:rPr lang="en-US" altLang="ko-KR" dirty="0"/>
              <a:t>2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66" y="1340768"/>
            <a:ext cx="6303160" cy="2640151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461554" y="2852936"/>
            <a:ext cx="1515292" cy="274482"/>
            <a:chOff x="5033554" y="2790935"/>
            <a:chExt cx="1515292" cy="274482"/>
          </a:xfrm>
        </p:grpSpPr>
        <p:sp>
          <p:nvSpPr>
            <p:cNvPr id="10" name="직사각형 9"/>
            <p:cNvSpPr/>
            <p:nvPr/>
          </p:nvSpPr>
          <p:spPr>
            <a:xfrm>
              <a:off x="5033554" y="2790935"/>
              <a:ext cx="1515292" cy="27448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6271565" y="2806179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 smtClean="0">
                  <a:solidFill>
                    <a:schemeClr val="bg1"/>
                  </a:solidFill>
                </a:rPr>
                <a:t>1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122125" y="2926959"/>
            <a:ext cx="631371" cy="274482"/>
            <a:chOff x="5917474" y="2790935"/>
            <a:chExt cx="631371" cy="274482"/>
          </a:xfrm>
        </p:grpSpPr>
        <p:sp>
          <p:nvSpPr>
            <p:cNvPr id="14" name="직사각형 13"/>
            <p:cNvSpPr/>
            <p:nvPr/>
          </p:nvSpPr>
          <p:spPr>
            <a:xfrm>
              <a:off x="5917474" y="2790935"/>
              <a:ext cx="631371" cy="27448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42"/>
            <p:cNvSpPr>
              <a:spLocks noChangeArrowheads="1"/>
            </p:cNvSpPr>
            <p:nvPr/>
          </p:nvSpPr>
          <p:spPr bwMode="auto">
            <a:xfrm>
              <a:off x="6271565" y="2806179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 smtClean="0">
                  <a:solidFill>
                    <a:schemeClr val="bg1"/>
                  </a:solidFill>
                </a:rPr>
                <a:t>2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121052" y="3407860"/>
            <a:ext cx="631371" cy="274482"/>
            <a:chOff x="5917474" y="2790935"/>
            <a:chExt cx="631371" cy="274482"/>
          </a:xfrm>
        </p:grpSpPr>
        <p:sp>
          <p:nvSpPr>
            <p:cNvPr id="18" name="직사각형 17"/>
            <p:cNvSpPr/>
            <p:nvPr/>
          </p:nvSpPr>
          <p:spPr>
            <a:xfrm>
              <a:off x="5917474" y="2790935"/>
              <a:ext cx="631371" cy="27448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42"/>
            <p:cNvSpPr>
              <a:spLocks noChangeArrowheads="1"/>
            </p:cNvSpPr>
            <p:nvPr/>
          </p:nvSpPr>
          <p:spPr bwMode="auto">
            <a:xfrm>
              <a:off x="5917474" y="2806179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 smtClean="0">
                  <a:solidFill>
                    <a:schemeClr val="bg1"/>
                  </a:solidFill>
                </a:rPr>
                <a:t>3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848" y="4226289"/>
            <a:ext cx="2186668" cy="1118070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3728864" y="4970938"/>
            <a:ext cx="1027360" cy="252000"/>
            <a:chOff x="5521486" y="2873562"/>
            <a:chExt cx="1027360" cy="252000"/>
          </a:xfrm>
        </p:grpSpPr>
        <p:sp>
          <p:nvSpPr>
            <p:cNvPr id="29" name="직사각형 28"/>
            <p:cNvSpPr/>
            <p:nvPr/>
          </p:nvSpPr>
          <p:spPr>
            <a:xfrm>
              <a:off x="5521486" y="2873562"/>
              <a:ext cx="1027360" cy="252000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Oval 42"/>
            <p:cNvSpPr>
              <a:spLocks noChangeArrowheads="1"/>
            </p:cNvSpPr>
            <p:nvPr/>
          </p:nvSpPr>
          <p:spPr bwMode="auto">
            <a:xfrm>
              <a:off x="6216525" y="2873562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>
                  <a:solidFill>
                    <a:schemeClr val="bg1"/>
                  </a:solidFill>
                </a:rPr>
                <a:t>4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202583"/>
      </p:ext>
    </p:extLst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2352635" y="2165407"/>
            <a:ext cx="265024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2400" b="1" dirty="0">
                <a:latin typeface="맑은 고딕" pitchFamily="50" charset="-127"/>
                <a:ea typeface="맑은 고딕" pitchFamily="50" charset="-127"/>
                <a:cs typeface="바른돋움OTF 1"/>
              </a:rPr>
              <a:t>정보 보안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02" y="75415"/>
            <a:ext cx="2422165" cy="670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1"/>
          <p:cNvSpPr txBox="1">
            <a:spLocks/>
          </p:cNvSpPr>
          <p:nvPr/>
        </p:nvSpPr>
        <p:spPr bwMode="gray">
          <a:xfrm>
            <a:off x="2363660" y="2642402"/>
            <a:ext cx="468643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본 프레젠테이션은 </a:t>
            </a:r>
            <a:r>
              <a:rPr lang="ko-KR" altLang="en-US" sz="1600" dirty="0" err="1">
                <a:latin typeface="맑은 고딕" pitchFamily="50" charset="-127"/>
                <a:ea typeface="맑은 고딕" pitchFamily="50" charset="-127"/>
                <a:cs typeface="바른돋움OTF 1"/>
              </a:rPr>
              <a:t>코닝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 대외비 정보를 포함하고 있으며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,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관련자에게만 공유될 수 있습니다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본 자료의 전체 혹은 일부분은 어떠한 형태나 수단으로든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, 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어떠한 개인이나 조직에 의해서도 </a:t>
            </a:r>
            <a:r>
              <a:rPr lang="ko-KR" altLang="en-US" sz="1600" dirty="0" err="1">
                <a:latin typeface="맑은 고딕" pitchFamily="50" charset="-127"/>
                <a:ea typeface="맑은 고딕" pitchFamily="50" charset="-127"/>
                <a:cs typeface="바른돋움OTF 1"/>
              </a:rPr>
              <a:t>코닝의</a:t>
            </a:r>
            <a:r>
              <a:rPr lang="ko-KR" altLang="en-US" sz="1600" dirty="0">
                <a:latin typeface="맑은 고딕" pitchFamily="50" charset="-127"/>
                <a:ea typeface="맑은 고딕" pitchFamily="50" charset="-127"/>
                <a:cs typeface="바른돋움OTF 1"/>
              </a:rPr>
              <a:t> 승인 없이 배포되어서는 안됩니다</a:t>
            </a:r>
            <a:r>
              <a:rPr lang="en-US" altLang="ko-KR" sz="160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바른돋움OTF 1"/>
              </a:rPr>
              <a:t>.</a:t>
            </a:r>
            <a:endParaRPr lang="en-US" altLang="ko-KR" sz="1600" dirty="0">
              <a:latin typeface="맑은 고딕" pitchFamily="50" charset="-127"/>
              <a:ea typeface="맑은 고딕" pitchFamily="50" charset="-127"/>
              <a:cs typeface="바른돋움OTF 1"/>
            </a:endParaRPr>
          </a:p>
        </p:txBody>
      </p:sp>
    </p:spTree>
    <p:extLst>
      <p:ext uri="{BB962C8B-B14F-4D97-AF65-F5344CB8AC3E}">
        <p14:creationId xmlns:p14="http://schemas.microsoft.com/office/powerpoint/2010/main" val="118175822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32359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Edge 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브라우저의 설정 결과를 확인한다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설정 결과를 확인한다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두 개 사이트가 등록된었는지 확인한다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Edge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브라우저를 닫는다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499436" cy="380480"/>
          </a:xfrm>
        </p:spPr>
        <p:txBody>
          <a:bodyPr/>
          <a:lstStyle/>
          <a:p>
            <a:pPr lvl="2"/>
            <a:r>
              <a:rPr lang="en-US" altLang="ko-KR" dirty="0" smtClean="0"/>
              <a:t>III. </a:t>
            </a:r>
            <a:r>
              <a:rPr lang="en-US" altLang="ko-KR" dirty="0" smtClean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/>
              <a:t>순서 </a:t>
            </a:r>
            <a:r>
              <a:rPr lang="en-US" altLang="ko-KR" dirty="0" smtClean="0"/>
              <a:t>- 1. Edge</a:t>
            </a:r>
            <a:r>
              <a:rPr lang="ko-KR" altLang="en-US" smtClean="0"/>
              <a:t>설정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23" y="1357416"/>
            <a:ext cx="6251127" cy="3185821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2360022" y="3784752"/>
            <a:ext cx="4249161" cy="652359"/>
            <a:chOff x="5033553" y="2790934"/>
            <a:chExt cx="4249161" cy="652359"/>
          </a:xfrm>
        </p:grpSpPr>
        <p:sp>
          <p:nvSpPr>
            <p:cNvPr id="10" name="직사각형 9"/>
            <p:cNvSpPr/>
            <p:nvPr/>
          </p:nvSpPr>
          <p:spPr>
            <a:xfrm>
              <a:off x="5033553" y="2790934"/>
              <a:ext cx="4249161" cy="652359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8850667" y="3083254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 smtClean="0">
                  <a:solidFill>
                    <a:schemeClr val="bg1"/>
                  </a:solidFill>
                </a:rPr>
                <a:t>2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6122125" y="2926959"/>
            <a:ext cx="631371" cy="274482"/>
            <a:chOff x="5917474" y="2790935"/>
            <a:chExt cx="631371" cy="274482"/>
          </a:xfrm>
        </p:grpSpPr>
        <p:sp>
          <p:nvSpPr>
            <p:cNvPr id="27" name="직사각형 26"/>
            <p:cNvSpPr/>
            <p:nvPr/>
          </p:nvSpPr>
          <p:spPr>
            <a:xfrm>
              <a:off x="5917474" y="2790935"/>
              <a:ext cx="631371" cy="274482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6271565" y="2806179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 smtClean="0">
                  <a:solidFill>
                    <a:schemeClr val="bg1"/>
                  </a:solidFill>
                </a:rPr>
                <a:t>1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324371"/>
      </p:ext>
    </p:extLst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065672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정밀소재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협력사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포탈에 접속한다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Edge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브라우저를 실행한다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주소창에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아래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코닝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사이트 주소를 복사하여 붙여 넣고 접속한다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https://www.corning.com/kr/ko/sustainability/processes/supply-chain-social-responsibility/suppliers.html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3.    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협력사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포탈에 접속한다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.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015603" cy="380480"/>
          </a:xfrm>
        </p:spPr>
        <p:txBody>
          <a:bodyPr/>
          <a:lstStyle/>
          <a:p>
            <a:pPr lvl="2"/>
            <a:r>
              <a:rPr lang="en-US" altLang="ko-KR" dirty="0" smtClean="0"/>
              <a:t>III. </a:t>
            </a:r>
            <a:r>
              <a:rPr lang="en-US" altLang="ko-KR" dirty="0" smtClean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/>
              <a:t>순서 </a:t>
            </a:r>
            <a:r>
              <a:rPr lang="en-US" altLang="ko-KR" dirty="0" smtClean="0"/>
              <a:t>- 2. </a:t>
            </a:r>
            <a:r>
              <a:rPr lang="ko-KR" altLang="en-US" smtClean="0"/>
              <a:t>프로그램 설치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1388388"/>
            <a:ext cx="6249962" cy="307397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1306286" y="1498422"/>
            <a:ext cx="3535843" cy="252000"/>
            <a:chOff x="5033555" y="2761164"/>
            <a:chExt cx="3535843" cy="252000"/>
          </a:xfrm>
        </p:grpSpPr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8317398" y="2761164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 smtClean="0">
                  <a:solidFill>
                    <a:schemeClr val="bg1"/>
                  </a:solidFill>
                </a:rPr>
                <a:t>2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033555" y="2790935"/>
              <a:ext cx="3222172" cy="213521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Oval 42"/>
          <p:cNvSpPr>
            <a:spLocks noChangeArrowheads="1"/>
          </p:cNvSpPr>
          <p:nvPr/>
        </p:nvSpPr>
        <p:spPr bwMode="auto">
          <a:xfrm>
            <a:off x="5855987" y="3717032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 smtClean="0">
                <a:solidFill>
                  <a:schemeClr val="bg1"/>
                </a:solidFill>
              </a:rPr>
              <a:t>3</a:t>
            </a:r>
            <a:endParaRPr lang="en-US" altLang="ko-KR" sz="1300" b="1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487218" y="3717032"/>
            <a:ext cx="1329878" cy="23263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34406"/>
      </p:ext>
    </p:extLst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91492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협력사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포탈에서 사용할 프로그램을 설치한다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눌러 창을 닫는다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클릭하여 설치한다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. 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설치 중 아래 유사한 화 창이 표시될 경우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“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예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”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를 클릭한다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015603" cy="380480"/>
          </a:xfrm>
        </p:spPr>
        <p:txBody>
          <a:bodyPr/>
          <a:lstStyle/>
          <a:p>
            <a:pPr lvl="2"/>
            <a:r>
              <a:rPr lang="en-US" altLang="ko-KR" dirty="0" smtClean="0"/>
              <a:t>III. </a:t>
            </a:r>
            <a:r>
              <a:rPr lang="en-US" altLang="ko-KR" dirty="0" smtClean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/>
              <a:t>순서 </a:t>
            </a:r>
            <a:r>
              <a:rPr lang="en-US" altLang="ko-KR" dirty="0" smtClean="0"/>
              <a:t>- 2. </a:t>
            </a:r>
            <a:r>
              <a:rPr lang="ko-KR" altLang="en-US" smtClean="0"/>
              <a:t>프로그램 설치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" y="1340768"/>
            <a:ext cx="6283612" cy="3888432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5252080" y="5003326"/>
            <a:ext cx="794947" cy="252000"/>
            <a:chOff x="7774451" y="2761164"/>
            <a:chExt cx="794947" cy="252000"/>
          </a:xfrm>
        </p:grpSpPr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8317398" y="2761164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 smtClean="0">
                  <a:solidFill>
                    <a:schemeClr val="bg1"/>
                  </a:solidFill>
                </a:rPr>
                <a:t>2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774451" y="2790935"/>
              <a:ext cx="481276" cy="213521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953000" y="3627819"/>
            <a:ext cx="773312" cy="252000"/>
            <a:chOff x="4953000" y="3610402"/>
            <a:chExt cx="773312" cy="252000"/>
          </a:xfrm>
        </p:grpSpPr>
        <p:sp>
          <p:nvSpPr>
            <p:cNvPr id="12" name="Oval 42"/>
            <p:cNvSpPr>
              <a:spLocks noChangeArrowheads="1"/>
            </p:cNvSpPr>
            <p:nvPr/>
          </p:nvSpPr>
          <p:spPr bwMode="auto">
            <a:xfrm>
              <a:off x="5474312" y="3610402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 smtClean="0">
                  <a:solidFill>
                    <a:schemeClr val="bg1"/>
                  </a:solidFill>
                </a:rPr>
                <a:t>1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953000" y="3620087"/>
              <a:ext cx="465782" cy="232630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5249" y="2814737"/>
            <a:ext cx="1821166" cy="148334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938" y="4491062"/>
            <a:ext cx="1800476" cy="1276528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7273834" y="3972784"/>
            <a:ext cx="847517" cy="23263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273834" y="5435824"/>
            <a:ext cx="847517" cy="23263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521542"/>
      </p:ext>
    </p:extLst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69310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협력사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포탈에서 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사용할 프로그램이 설치되었는지 확인한다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시작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]-[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설정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]-[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앱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화면으로 이동한다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(Windows 10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사용자는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메뉴 위치나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화면이 조금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다를 수 있음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정렬기준을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설치 날짜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 변경한다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두 개의 프로그램이 설치되었는지 확인한다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.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170821" cy="380480"/>
          </a:xfrm>
        </p:spPr>
        <p:txBody>
          <a:bodyPr/>
          <a:lstStyle/>
          <a:p>
            <a:pPr lvl="2"/>
            <a:r>
              <a:rPr lang="en-US" altLang="ko-KR" dirty="0" smtClean="0"/>
              <a:t>III. </a:t>
            </a:r>
            <a:r>
              <a:rPr lang="en-US" altLang="ko-KR" dirty="0" smtClean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/>
              <a:t>순서 </a:t>
            </a:r>
            <a:r>
              <a:rPr lang="en-US" altLang="ko-KR" dirty="0" smtClean="0"/>
              <a:t>- 3. </a:t>
            </a:r>
            <a:r>
              <a:rPr lang="ko-KR" altLang="en-US" smtClean="0"/>
              <a:t>설치 확인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41" y="1392870"/>
            <a:ext cx="6177136" cy="3594891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4376936" y="3548994"/>
            <a:ext cx="921154" cy="252000"/>
            <a:chOff x="7648244" y="2761164"/>
            <a:chExt cx="921154" cy="252000"/>
          </a:xfrm>
        </p:grpSpPr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8317398" y="2761164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 smtClean="0">
                  <a:solidFill>
                    <a:schemeClr val="bg1"/>
                  </a:solidFill>
                </a:rPr>
                <a:t>2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648244" y="2790935"/>
              <a:ext cx="607483" cy="213521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23941" y="3357852"/>
            <a:ext cx="1597023" cy="252000"/>
            <a:chOff x="4129289" y="3610402"/>
            <a:chExt cx="1597023" cy="252000"/>
          </a:xfrm>
        </p:grpSpPr>
        <p:sp>
          <p:nvSpPr>
            <p:cNvPr id="12" name="Oval 42"/>
            <p:cNvSpPr>
              <a:spLocks noChangeArrowheads="1"/>
            </p:cNvSpPr>
            <p:nvPr/>
          </p:nvSpPr>
          <p:spPr bwMode="auto">
            <a:xfrm>
              <a:off x="5474312" y="3610402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 smtClean="0">
                  <a:solidFill>
                    <a:schemeClr val="bg1"/>
                  </a:solidFill>
                </a:rPr>
                <a:t>1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129289" y="3620086"/>
              <a:ext cx="1289493" cy="242315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377440" y="4023611"/>
            <a:ext cx="2228318" cy="809646"/>
            <a:chOff x="6341080" y="2761164"/>
            <a:chExt cx="2228318" cy="809646"/>
          </a:xfrm>
        </p:grpSpPr>
        <p:sp>
          <p:nvSpPr>
            <p:cNvPr id="15" name="Oval 42"/>
            <p:cNvSpPr>
              <a:spLocks noChangeArrowheads="1"/>
            </p:cNvSpPr>
            <p:nvPr/>
          </p:nvSpPr>
          <p:spPr bwMode="auto">
            <a:xfrm>
              <a:off x="8317398" y="2761164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 smtClean="0">
                  <a:solidFill>
                    <a:schemeClr val="bg1"/>
                  </a:solidFill>
                </a:rPr>
                <a:t>3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341080" y="2790935"/>
              <a:ext cx="1914647" cy="779875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0644947"/>
      </p:ext>
    </p:extLst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61124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협력사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포탈을 실행한다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실행을 클릭하여 접속한다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759123" cy="380480"/>
          </a:xfrm>
        </p:spPr>
        <p:txBody>
          <a:bodyPr/>
          <a:lstStyle/>
          <a:p>
            <a:pPr lvl="2"/>
            <a:r>
              <a:rPr lang="en-US" altLang="ko-KR" dirty="0" smtClean="0"/>
              <a:t>III. </a:t>
            </a:r>
            <a:r>
              <a:rPr lang="en-US" altLang="ko-KR" dirty="0" smtClean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/>
              <a:t>순서 </a:t>
            </a:r>
            <a:r>
              <a:rPr lang="en-US" altLang="ko-KR" dirty="0" smtClean="0"/>
              <a:t>- 4. </a:t>
            </a:r>
            <a:r>
              <a:rPr lang="ko-KR" altLang="en-US" smtClean="0"/>
              <a:t>사이트 접속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9" y="1379840"/>
            <a:ext cx="6249144" cy="3749486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640632" y="4907097"/>
            <a:ext cx="866247" cy="252000"/>
            <a:chOff x="4860065" y="3610402"/>
            <a:chExt cx="866247" cy="252000"/>
          </a:xfrm>
        </p:grpSpPr>
        <p:sp>
          <p:nvSpPr>
            <p:cNvPr id="12" name="Oval 42"/>
            <p:cNvSpPr>
              <a:spLocks noChangeArrowheads="1"/>
            </p:cNvSpPr>
            <p:nvPr/>
          </p:nvSpPr>
          <p:spPr bwMode="auto">
            <a:xfrm>
              <a:off x="5474312" y="3610402"/>
              <a:ext cx="252000" cy="2520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300" b="1" dirty="0" smtClean="0">
                  <a:solidFill>
                    <a:schemeClr val="bg1"/>
                  </a:solidFill>
                </a:rPr>
                <a:t>1</a:t>
              </a:r>
              <a:endParaRPr lang="en-US" altLang="ko-KR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860065" y="3620087"/>
              <a:ext cx="558717" cy="232630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77195623"/>
      </p:ext>
    </p:extLst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12428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협력사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포탈을 실행한다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좌측과 같은 화면이 표시되는지 확인한다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759123" cy="380480"/>
          </a:xfrm>
        </p:spPr>
        <p:txBody>
          <a:bodyPr/>
          <a:lstStyle/>
          <a:p>
            <a:pPr lvl="2"/>
            <a:r>
              <a:rPr lang="en-US" altLang="ko-KR" dirty="0" smtClean="0"/>
              <a:t>III. </a:t>
            </a:r>
            <a:r>
              <a:rPr lang="en-US" altLang="ko-KR" dirty="0" smtClean="0">
                <a:latin typeface="+mn-ea"/>
              </a:rPr>
              <a:t>Edge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/>
              <a:t>순서 </a:t>
            </a:r>
            <a:r>
              <a:rPr lang="en-US" altLang="ko-KR" dirty="0" smtClean="0"/>
              <a:t>- 4. </a:t>
            </a:r>
            <a:r>
              <a:rPr lang="ko-KR" altLang="en-US" smtClean="0"/>
              <a:t>사이트 접속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1340768"/>
            <a:ext cx="5889922" cy="45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90876"/>
      </p:ext>
    </p:extLst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16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658367" cy="380480"/>
          </a:xfrm>
        </p:spPr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6816" y="1268760"/>
            <a:ext cx="4104456" cy="3888432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noAutofit/>
          </a:bodyPr>
          <a:lstStyle/>
          <a:p>
            <a:pPr marL="360363" indent="-360363">
              <a:lnSpc>
                <a:spcPct val="120000"/>
              </a:lnSpc>
              <a:buFont typeface="+mj-lt"/>
              <a:buAutoNum type="romanUcPeriod"/>
            </a:pPr>
            <a:r>
              <a:rPr lang="ko-KR" altLang="en-US" b="1" dirty="0">
                <a:latin typeface="+mn-ea"/>
              </a:rPr>
              <a:t>프로세스 개요</a:t>
            </a:r>
            <a:endParaRPr lang="en-US" altLang="ko-KR" b="1" dirty="0">
              <a:latin typeface="+mn-ea"/>
            </a:endParaRPr>
          </a:p>
          <a:p>
            <a:pPr marL="266700" lvl="2" indent="-92075">
              <a:lnSpc>
                <a:spcPct val="120000"/>
              </a:lnSpc>
            </a:pPr>
            <a:endParaRPr lang="en-US" altLang="ko-KR" sz="1600" b="0" dirty="0">
              <a:latin typeface="+mn-ea"/>
            </a:endParaRPr>
          </a:p>
          <a:p>
            <a:pPr marL="360363" indent="-360363">
              <a:lnSpc>
                <a:spcPct val="120000"/>
              </a:lnSpc>
              <a:buFont typeface="+mj-lt"/>
              <a:buAutoNum type="romanUcPeriod"/>
            </a:pPr>
            <a:r>
              <a:rPr lang="en-US" altLang="ko-KR" b="1" dirty="0" smtClean="0">
                <a:latin typeface="+mn-ea"/>
              </a:rPr>
              <a:t>IE </a:t>
            </a:r>
            <a:r>
              <a:rPr lang="ko-KR" altLang="en-US" b="1" smtClean="0">
                <a:latin typeface="+mn-ea"/>
              </a:rPr>
              <a:t>브라우저 조치 </a:t>
            </a:r>
            <a:r>
              <a:rPr lang="ko-KR" altLang="en-US" b="1" dirty="0">
                <a:latin typeface="+mn-ea"/>
              </a:rPr>
              <a:t>순서</a:t>
            </a:r>
            <a:endParaRPr lang="en-US" altLang="ko-KR" b="1" dirty="0">
              <a:latin typeface="+mn-ea"/>
            </a:endParaRPr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r>
              <a:rPr lang="en-US" altLang="ko-KR" sz="1600" b="0" dirty="0">
                <a:latin typeface="+mn-ea"/>
              </a:rPr>
              <a:t> Windows bit </a:t>
            </a:r>
            <a:r>
              <a:rPr lang="ko-KR" altLang="en-US" sz="1600" b="0" dirty="0">
                <a:latin typeface="+mn-ea"/>
              </a:rPr>
              <a:t>확인</a:t>
            </a:r>
            <a:endParaRPr lang="en-US" altLang="ko-KR" sz="1600" dirty="0">
              <a:latin typeface="+mn-ea"/>
            </a:endParaRPr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/>
              <a:t>32bit</a:t>
            </a:r>
            <a:r>
              <a:rPr lang="ko-KR" altLang="en-US" sz="1600" dirty="0"/>
              <a:t>용 </a:t>
            </a:r>
            <a:r>
              <a:rPr lang="en-US" altLang="ko-KR" sz="1600" dirty="0" err="1"/>
              <a:t>InternetExplorer</a:t>
            </a:r>
            <a:r>
              <a:rPr lang="en-US" altLang="ko-KR" sz="1600" dirty="0"/>
              <a:t> </a:t>
            </a:r>
            <a:r>
              <a:rPr lang="ko-KR" altLang="en-US" sz="1600" dirty="0"/>
              <a:t>실행하기</a:t>
            </a:r>
            <a:r>
              <a:rPr lang="en-US" altLang="ko-KR" sz="1600" dirty="0">
                <a:latin typeface="+mn-ea"/>
              </a:rPr>
              <a:t> </a:t>
            </a:r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/>
              <a:t>호환성 보기 웹사이트 추가</a:t>
            </a:r>
            <a:endParaRPr lang="en-US" altLang="ko-KR" sz="1600" dirty="0"/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r>
              <a:rPr lang="en-US" altLang="ko-KR" sz="1600" dirty="0"/>
              <a:t> </a:t>
            </a:r>
            <a:r>
              <a:rPr lang="ko-KR" altLang="en-US" sz="1600" dirty="0"/>
              <a:t>신뢰할 수 있는 사이트 추가</a:t>
            </a:r>
            <a:endParaRPr lang="en-US" altLang="ko-KR" sz="1600" dirty="0"/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r>
              <a:rPr lang="ko-KR" altLang="en-US" sz="1600" dirty="0"/>
              <a:t> </a:t>
            </a:r>
            <a:r>
              <a:rPr lang="en-US" altLang="ko-KR" sz="1600" dirty="0"/>
              <a:t>ActiveX </a:t>
            </a:r>
            <a:r>
              <a:rPr lang="ko-KR" altLang="en-US" sz="1600" dirty="0"/>
              <a:t>보안 설정</a:t>
            </a:r>
            <a:endParaRPr lang="en-US" altLang="ko-KR" sz="1600" dirty="0"/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r>
              <a:rPr lang="en-US" altLang="ko-KR" sz="1600" dirty="0"/>
              <a:t> </a:t>
            </a:r>
            <a:r>
              <a:rPr lang="en-US" altLang="ko-KR" sz="1600" dirty="0" err="1"/>
              <a:t>niceView</a:t>
            </a:r>
            <a:r>
              <a:rPr lang="en-US" altLang="ko-KR" sz="1600" dirty="0"/>
              <a:t> </a:t>
            </a:r>
            <a:r>
              <a:rPr lang="ko-KR" altLang="en-US" sz="1600" smtClean="0"/>
              <a:t>접속</a:t>
            </a:r>
            <a:endParaRPr lang="en-US" altLang="ko-KR" sz="1600" dirty="0" smtClean="0"/>
          </a:p>
          <a:p>
            <a:pPr marL="0" lvl="1" indent="-282575">
              <a:lnSpc>
                <a:spcPct val="120000"/>
              </a:lnSpc>
              <a:buFont typeface="+mj-lt"/>
              <a:buAutoNum type="arabicPeriod"/>
            </a:pPr>
            <a:endParaRPr lang="en-US" altLang="ko-KR" sz="1600" dirty="0"/>
          </a:p>
          <a:p>
            <a:pPr marL="400050" indent="-400050">
              <a:lnSpc>
                <a:spcPct val="120000"/>
              </a:lnSpc>
              <a:buAutoNum type="romanUcPeriod" startAt="3"/>
            </a:pPr>
            <a:r>
              <a:rPr lang="en-US" altLang="ko-KR" b="1" dirty="0">
                <a:latin typeface="+mn-ea"/>
              </a:rPr>
              <a:t>Edge </a:t>
            </a:r>
            <a:r>
              <a:rPr lang="ko-KR" altLang="en-US" b="1">
                <a:latin typeface="+mn-ea"/>
              </a:rPr>
              <a:t>브라우저 조치 순서</a:t>
            </a:r>
            <a:endParaRPr lang="en-US" altLang="ko-KR" b="1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latin typeface="+mn-ea"/>
              </a:rPr>
              <a:t>  </a:t>
            </a:r>
            <a:r>
              <a:rPr lang="en-US" altLang="ko-KR" sz="1600" dirty="0">
                <a:latin typeface="+mn-ea"/>
              </a:rPr>
              <a:t>1. Edge</a:t>
            </a:r>
            <a:r>
              <a:rPr lang="ko-KR" altLang="en-US" sz="1600">
                <a:latin typeface="+mn-ea"/>
              </a:rPr>
              <a:t>설정</a:t>
            </a: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latin typeface="+mn-ea"/>
              </a:rPr>
              <a:t>  </a:t>
            </a:r>
            <a:r>
              <a:rPr lang="en-US" altLang="ko-KR" sz="1600" dirty="0">
                <a:latin typeface="+mn-ea"/>
              </a:rPr>
              <a:t>2. </a:t>
            </a:r>
            <a:r>
              <a:rPr lang="ko-KR" altLang="en-US" sz="1600">
                <a:latin typeface="+mn-ea"/>
              </a:rPr>
              <a:t>프로그램 설치</a:t>
            </a: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latin typeface="+mn-ea"/>
              </a:rPr>
              <a:t>  </a:t>
            </a:r>
            <a:r>
              <a:rPr lang="en-US" altLang="ko-KR" sz="1600" dirty="0">
                <a:latin typeface="+mn-ea"/>
              </a:rPr>
              <a:t>3. </a:t>
            </a:r>
            <a:r>
              <a:rPr lang="ko-KR" altLang="en-US" sz="1600">
                <a:latin typeface="+mn-ea"/>
              </a:rPr>
              <a:t>설치 확인</a:t>
            </a: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latin typeface="+mn-ea"/>
              </a:rPr>
              <a:t>  </a:t>
            </a:r>
            <a:r>
              <a:rPr lang="en-US" altLang="ko-KR" sz="1600" dirty="0">
                <a:latin typeface="+mn-ea"/>
              </a:rPr>
              <a:t>4. </a:t>
            </a:r>
            <a:r>
              <a:rPr lang="ko-KR" altLang="en-US" sz="1600">
                <a:latin typeface="+mn-ea"/>
              </a:rPr>
              <a:t>사이트 </a:t>
            </a:r>
            <a:r>
              <a:rPr lang="ko-KR" altLang="en-US" sz="1600" smtClean="0">
                <a:latin typeface="+mn-ea"/>
              </a:rPr>
              <a:t>접속</a:t>
            </a:r>
            <a:endParaRPr lang="en-US" altLang="ko-KR" sz="1600" dirty="0"/>
          </a:p>
          <a:p>
            <a:pPr marL="266700" lvl="2" indent="-92075">
              <a:lnSpc>
                <a:spcPct val="120000"/>
              </a:lnSpc>
              <a:buFont typeface="+mj-lt"/>
              <a:buAutoNum type="arabicPeriod"/>
            </a:pPr>
            <a:endParaRPr lang="en-US" altLang="ko-KR" sz="1600" b="0" dirty="0">
              <a:latin typeface="+mn-ea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2048491" cy="380480"/>
          </a:xfrm>
        </p:spPr>
        <p:txBody>
          <a:bodyPr/>
          <a:lstStyle/>
          <a:p>
            <a:pPr marL="271463" indent="-271463">
              <a:buFont typeface="+mj-lt"/>
              <a:buAutoNum type="romanUcPeriod"/>
            </a:pPr>
            <a:r>
              <a:rPr lang="ko-KR" altLang="en-US" dirty="0"/>
              <a:t>프로세스 개요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31800" y="728663"/>
            <a:ext cx="8769672" cy="1594283"/>
          </a:xfrm>
        </p:spPr>
        <p:txBody>
          <a:bodyPr/>
          <a:lstStyle/>
          <a:p>
            <a:pPr marL="342900" indent="-342900">
              <a:buClrTx/>
              <a:buAutoNum type="arabicPeriod"/>
            </a:pPr>
            <a:r>
              <a:rPr lang="ko-KR" altLang="en-US" sz="16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정의 및 목적</a:t>
            </a:r>
            <a:endParaRPr lang="en-US" altLang="ko-KR" sz="16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None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Process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정 의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pPr lvl="1">
              <a:buFontTx/>
              <a:buChar char="-"/>
            </a:pP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 </a:t>
            </a:r>
            <a:r>
              <a:rPr lang="ko-KR" altLang="en-US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메뉴얼은</a:t>
            </a: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협력사</a:t>
            </a: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사용자의 </a:t>
            </a: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PC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환경에서 </a:t>
            </a:r>
            <a:r>
              <a:rPr lang="en-US" altLang="ko-KR" dirty="0" err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niceView</a:t>
            </a: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접속이 어려운 경우</a:t>
            </a: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PC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환경을 점검 및 설정하는 방법을 제시함</a:t>
            </a: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09007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현재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PC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 설치되어 있는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Windows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64bit 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인지 확인한다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시작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]-[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제어판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]-[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창을 연다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(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또는 단축키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윈도우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+ Pause”)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2. Windows bit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를 확인한다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. 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2-1. ‘64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비트 운영 체제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’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일 경우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5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쪽 부터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진행한다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2-2. ’32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비트 운영 체제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’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일 경우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6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쪽 부터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진행한다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.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5879348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1. Windows bit</a:t>
            </a:r>
            <a:r>
              <a:rPr lang="ko-KR" altLang="en-US"/>
              <a:t> 확인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628800"/>
            <a:ext cx="6480719" cy="407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3305347" y="4365104"/>
            <a:ext cx="927573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4304928" y="4351043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1078379"/>
      </p:ext>
    </p:extLst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28921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32bit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용 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InternetExplorer</a:t>
                      </a: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실행한다</a:t>
                      </a:r>
                      <a:r>
                        <a:rPr kumimoji="1" lang="en-US" altLang="ko-K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내컴퓨터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]-[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로컬 디스크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(C:)]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C:\Program Files (x86)\Internet Explorer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경로의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iexplore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파일에 오른쪽 클릭한 후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‘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보내기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’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’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바탕화면에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바로가기만들기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’</a:t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버튼을 누른다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. 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2.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바탕화면에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바로가기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생성된 것을 확인 후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실행한다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. 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3.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앞으로의 진행 및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협력사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포탈 접속에는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해당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바로가기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아이콘만을 사용한다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.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sym typeface="Wingdings" panose="05000000000000000000" pitchFamily="2" charset="2"/>
                        </a:rPr>
                        <a:t> 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798142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/>
              <a:t>순서 </a:t>
            </a:r>
            <a:r>
              <a:rPr lang="en-US" altLang="ko-KR" dirty="0"/>
              <a:t>-  2. 32bit</a:t>
            </a:r>
            <a:r>
              <a:rPr lang="ko-KR" altLang="en-US"/>
              <a:t>용 </a:t>
            </a:r>
            <a:r>
              <a:rPr lang="en-US" altLang="ko-KR" dirty="0" err="1"/>
              <a:t>InternetExplorer</a:t>
            </a:r>
            <a:r>
              <a:rPr lang="en-US" altLang="ko-KR" dirty="0"/>
              <a:t> </a:t>
            </a:r>
            <a:r>
              <a:rPr lang="ko-KR" altLang="en-US"/>
              <a:t>실행하기</a:t>
            </a:r>
            <a:endParaRPr lang="ko-KR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8" y="1628800"/>
            <a:ext cx="4449264" cy="3892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1949037" y="4312554"/>
            <a:ext cx="927573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2948618" y="4298493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35" y="2663666"/>
            <a:ext cx="962025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5421898" y="4632116"/>
            <a:ext cx="792088" cy="745034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4" name="Oval 42"/>
          <p:cNvSpPr>
            <a:spLocks noChangeArrowheads="1"/>
          </p:cNvSpPr>
          <p:nvPr/>
        </p:nvSpPr>
        <p:spPr bwMode="auto">
          <a:xfrm>
            <a:off x="5997144" y="4354594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177718"/>
      </p:ext>
    </p:extLst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1660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호환성 보기 웹사이트 추가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Internet Explorer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화면 상단의 톱니바퀴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아이콘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또는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도구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”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버튼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클릭 후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호환성 보기 설정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클릭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51387" t="4222" r="32636" b="50606"/>
          <a:stretch/>
        </p:blipFill>
        <p:spPr>
          <a:xfrm>
            <a:off x="1352600" y="1700808"/>
            <a:ext cx="4824536" cy="38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464718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/>
              <a:t>순서 </a:t>
            </a:r>
            <a:r>
              <a:rPr lang="en-US" altLang="ko-KR" dirty="0"/>
              <a:t>-  3. </a:t>
            </a:r>
            <a:r>
              <a:rPr lang="ko-KR" altLang="en-US"/>
              <a:t>호환성 보기 웹사이트 추가 </a:t>
            </a:r>
            <a:r>
              <a:rPr lang="en-US" altLang="ko-KR" dirty="0"/>
              <a:t>– (1)</a:t>
            </a:r>
            <a:endParaRPr lang="ko-KR" altLang="en-US" dirty="0"/>
          </a:p>
        </p:txBody>
      </p:sp>
      <p:sp>
        <p:nvSpPr>
          <p:cNvPr id="13" name="Oval 42"/>
          <p:cNvSpPr>
            <a:spLocks noChangeArrowheads="1"/>
          </p:cNvSpPr>
          <p:nvPr/>
        </p:nvSpPr>
        <p:spPr bwMode="auto">
          <a:xfrm>
            <a:off x="3044816" y="3958429"/>
            <a:ext cx="252000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3368824" y="3989298"/>
            <a:ext cx="2232248" cy="1902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1850254848"/>
      </p:ext>
    </p:extLst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755026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호환성 보기 웹사이트 추가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corningcpm.com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을 입력 하고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2. [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추가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버튼을 누른다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464718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/>
              <a:t>순서 </a:t>
            </a:r>
            <a:r>
              <a:rPr lang="en-US" altLang="ko-KR" dirty="0"/>
              <a:t>-  3. </a:t>
            </a:r>
            <a:r>
              <a:rPr lang="ko-KR" altLang="en-US"/>
              <a:t>호환성 보기 웹사이트 추가 </a:t>
            </a:r>
            <a:r>
              <a:rPr lang="en-US" altLang="ko-KR" dirty="0"/>
              <a:t>– (2)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05" y="1628800"/>
            <a:ext cx="4292092" cy="4061643"/>
          </a:xfrm>
          <a:prstGeom prst="rect">
            <a:avLst/>
          </a:prstGeom>
        </p:spPr>
      </p:pic>
      <p:sp>
        <p:nvSpPr>
          <p:cNvPr id="16" name="Oval 42"/>
          <p:cNvSpPr>
            <a:spLocks noChangeArrowheads="1"/>
          </p:cNvSpPr>
          <p:nvPr/>
        </p:nvSpPr>
        <p:spPr bwMode="auto">
          <a:xfrm>
            <a:off x="2936776" y="2361263"/>
            <a:ext cx="263727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1568624" y="2621146"/>
            <a:ext cx="3087746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5008578" y="2369145"/>
            <a:ext cx="263727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4656370" y="2621145"/>
            <a:ext cx="968549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658164798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ork\07 niceView\2016\20161227 (외)64bit 접속 가이드\imag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91" b="46162"/>
          <a:stretch/>
        </p:blipFill>
        <p:spPr bwMode="auto">
          <a:xfrm>
            <a:off x="1352600" y="1412776"/>
            <a:ext cx="4647833" cy="44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935509"/>
              </p:ext>
            </p:extLst>
          </p:nvPr>
        </p:nvGraphicFramePr>
        <p:xfrm>
          <a:off x="400016" y="813436"/>
          <a:ext cx="9145016" cy="5188848"/>
        </p:xfrm>
        <a:graphic>
          <a:graphicData uri="http://schemas.openxmlformats.org/drawingml/2006/table">
            <a:tbl>
              <a:tblPr/>
              <a:tblGrid>
                <a:gridCol w="1168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7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347">
                <a:tc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개요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ActiveX </a:t>
                      </a: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필터링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해제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6501">
                <a:tc gridSpan="2">
                  <a:txBody>
                    <a:bodyPr/>
                    <a:lstStyle/>
                    <a:p>
                      <a:pPr marL="0" marR="0" lvl="0" indent="0" algn="ctr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사용 주체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외부 </a:t>
                      </a:r>
                      <a:r>
                        <a:rPr kumimoji="1" lang="en-US" altLang="ko-KR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niceView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사용자</a:t>
                      </a:r>
                      <a:endParaRPr kumimoji="1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304800" marR="0" lvl="0" indent="-3048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[</a:t>
                      </a:r>
                      <a:r>
                        <a:rPr kumimoji="1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사용법</a:t>
                      </a: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]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228600" marR="0" lvl="0" indent="-22860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만약 도구 메뉴에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ActiveX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필터링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메뉴가 체크되어 있다면 체크를 해제한다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해당 메뉴가 없거나 이미 해제되어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있다면 무방함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762000" rtl="0" eaLnBrk="1" fontAlgn="base" latinLnBrk="1" hangingPunct="1">
                        <a:lnSpc>
                          <a:spcPct val="12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9600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238" y="187586"/>
            <a:ext cx="7464718" cy="380480"/>
          </a:xfrm>
        </p:spPr>
        <p:txBody>
          <a:bodyPr/>
          <a:lstStyle/>
          <a:p>
            <a:pPr marL="361950" lvl="2" indent="-361950">
              <a:buFont typeface="+mj-lt"/>
              <a:buAutoNum type="romanUcPeriod" startAt="2"/>
            </a:pPr>
            <a:r>
              <a:rPr lang="en-US" altLang="ko-KR" dirty="0">
                <a:latin typeface="+mn-ea"/>
              </a:rPr>
              <a:t>IE </a:t>
            </a:r>
            <a:r>
              <a:rPr lang="ko-KR" altLang="en-US">
                <a:latin typeface="+mn-ea"/>
              </a:rPr>
              <a:t>브라우저 </a:t>
            </a:r>
            <a:r>
              <a:rPr lang="ko-KR" altLang="en-US" smtClean="0"/>
              <a:t>조치 </a:t>
            </a:r>
            <a:r>
              <a:rPr lang="ko-KR" altLang="en-US" dirty="0"/>
              <a:t>순서 </a:t>
            </a:r>
            <a:r>
              <a:rPr lang="en-US" altLang="ko-KR" dirty="0"/>
              <a:t>-  3. </a:t>
            </a:r>
            <a:r>
              <a:rPr lang="ko-KR" altLang="en-US" dirty="0"/>
              <a:t>호환성 보기 웹사이트 추가 </a:t>
            </a:r>
            <a:r>
              <a:rPr lang="en-US" altLang="ko-KR" dirty="0"/>
              <a:t>– (3)</a:t>
            </a:r>
            <a:endParaRPr lang="ko-KR" altLang="en-US" dirty="0"/>
          </a:p>
        </p:txBody>
      </p:sp>
      <p:sp>
        <p:nvSpPr>
          <p:cNvPr id="16" name="Oval 42"/>
          <p:cNvSpPr>
            <a:spLocks noChangeArrowheads="1"/>
          </p:cNvSpPr>
          <p:nvPr/>
        </p:nvSpPr>
        <p:spPr bwMode="auto">
          <a:xfrm>
            <a:off x="2936776" y="2485918"/>
            <a:ext cx="263727" cy="252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latinLnBrk="1">
              <a:lnSpc>
                <a:spcPct val="100000"/>
              </a:lnSpc>
            </a:pPr>
            <a:r>
              <a:rPr lang="en-US" altLang="ko-KR" sz="13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3299486" y="2492949"/>
            <a:ext cx="2459785" cy="23793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>
            <a:glow rad="50800">
              <a:srgbClr val="0070C0">
                <a:alpha val="60000"/>
              </a:srgbClr>
            </a:glow>
          </a:effectLst>
        </p:spPr>
        <p:txBody>
          <a:bodyPr wrap="none" anchor="ctr"/>
          <a:lstStyle/>
          <a:p>
            <a:pPr algn="ctr"/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826410838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.본문(한글)">
  <a:themeElements>
    <a:clrScheme name="1.본문(한글)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B2B2B2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A1A1"/>
      </a:accent6>
      <a:hlink>
        <a:srgbClr val="CCCCFF"/>
      </a:hlink>
      <a:folHlink>
        <a:srgbClr val="B2B2B2"/>
      </a:folHlink>
    </a:clrScheme>
    <a:fontScheme name="1.본문(한글)">
      <a:majorFont>
        <a:latin typeface="맑은 고딕"/>
        <a:ea typeface="맑은 고딕"/>
        <a:cs typeface="굴림"/>
      </a:majorFont>
      <a:minorFont>
        <a:latin typeface="맑은 고딕"/>
        <a:ea typeface="맑은 고딕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맑은 고딕" pitchFamily="50" charset="-127"/>
            <a:ea typeface="맑은 고딕" pitchFamily="50" charset="-127"/>
            <a:sym typeface="Wingdings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맑은 고딕" pitchFamily="50" charset="-127"/>
            <a:ea typeface="맑은 고딕" pitchFamily="50" charset="-127"/>
            <a:sym typeface="Wingdings" pitchFamily="2" charset="2"/>
          </a:defRPr>
        </a:defPPr>
      </a:lstStyle>
    </a:lnDef>
  </a:objectDefaults>
  <a:extraClrSchemeLst>
    <a:extraClrScheme>
      <a:clrScheme name="1.본문(한글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.본문(한글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.본문(한글)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38182</TotalTime>
  <Words>1219</Words>
  <Application>Microsoft Office PowerPoint</Application>
  <PresentationFormat>A4 용지(210x297mm)</PresentationFormat>
  <Paragraphs>286</Paragraphs>
  <Slides>26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굴림</vt:lpstr>
      <vt:lpstr>맑은 고딕</vt:lpstr>
      <vt:lpstr>바른돋움OTF 1</vt:lpstr>
      <vt:lpstr>Arial</vt:lpstr>
      <vt:lpstr>Arial</vt:lpstr>
      <vt:lpstr>Calibri</vt:lpstr>
      <vt:lpstr>Wingdings</vt:lpstr>
      <vt:lpstr>Office 테마</vt:lpstr>
      <vt:lpstr>1.본문(한글)</vt:lpstr>
      <vt:lpstr>외부niceView 접속 가이드 </vt:lpstr>
      <vt:lpstr>정보 보안</vt:lpstr>
      <vt:lpstr>목차</vt:lpstr>
      <vt:lpstr>프로세스 개요</vt:lpstr>
      <vt:lpstr>IE 브라우저 조치 순서 -  1. Windows bit 확인</vt:lpstr>
      <vt:lpstr>IE 브라우저 조치 순서 -  2. 32bit용 InternetExplorer 실행하기</vt:lpstr>
      <vt:lpstr>IE 브라우저 조치 순서 -  3. 호환성 보기 웹사이트 추가 – (1)</vt:lpstr>
      <vt:lpstr>IE 브라우저 조치 순서 -  3. 호환성 보기 웹사이트 추가 – (2)</vt:lpstr>
      <vt:lpstr>IE 브라우저 조치 순서 -  3. 호환성 보기 웹사이트 추가 – (3)</vt:lpstr>
      <vt:lpstr>IE 브라우저 조치 순서 -  4. 신뢰할 수 있는 사이트 추가  - (1)</vt:lpstr>
      <vt:lpstr>IE 브라우저 조치 순서 -  4. 신뢰할 수 있는 사이트 추가  - (2)</vt:lpstr>
      <vt:lpstr>IE 브라우저 조치 순서 -  4. 신뢰할 수 있는 사이트 추가  - (3)</vt:lpstr>
      <vt:lpstr>IE 브라우저 조치 순서 -  5. ActiveX 보안 설정 – (1)</vt:lpstr>
      <vt:lpstr>IE 브라우저 조치 순서 -  5. ActiveX 보안 설정 – (2)</vt:lpstr>
      <vt:lpstr>IE 브라우저 조치 순서 -  5. ActiveX 보안 설정 – (3)</vt:lpstr>
      <vt:lpstr>IE 브라우저 조치 순서 -  6. niceView 접속  – (1)</vt:lpstr>
      <vt:lpstr>IE 브라우저 조치 순서 -  6. niceView 접속  – (2)</vt:lpstr>
      <vt:lpstr>III. Edge 브라우저 조치 순서 - 1. Edge설정(1)</vt:lpstr>
      <vt:lpstr>III. Edge 브라우저 조치 순서 - 1. Edge설정(2)</vt:lpstr>
      <vt:lpstr>III. Edge 브라우저 조치 순서 - 1. Edge설정(3)</vt:lpstr>
      <vt:lpstr>III. Edge 브라우저 조치 순서 - 2. 프로그램 설치(1)</vt:lpstr>
      <vt:lpstr>III. Edge 브라우저 조치 순서 - 2. 프로그램 설치(2)</vt:lpstr>
      <vt:lpstr>III. Edge 브라우저 조치 순서 - 3. 설치 확인</vt:lpstr>
      <vt:lpstr>III. Edge 브라우저 조치 순서 - 4. 사이트 접속(1)</vt:lpstr>
      <vt:lpstr>III. Edge 브라우저 조치 순서 - 4. 사이트 접속(2)</vt:lpstr>
      <vt:lpstr>PowerPoint 프레젠테이션</vt:lpstr>
    </vt:vector>
  </TitlesOfParts>
  <Company>T4RT2-WDWWJ-9RTPT-CB9FH-M7RYM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일류화</dc:title>
  <dc:subject>회사소개서</dc:subject>
  <dc:creator>powerpt_ kornan</dc:creator>
  <cp:keywords>Corning Restricted - Confidential under NDA; Business Continuity - Review Every 5 Years</cp:keywords>
  <cp:lastModifiedBy>Gyuhwan, Kim</cp:lastModifiedBy>
  <cp:revision>1608</cp:revision>
  <dcterms:created xsi:type="dcterms:W3CDTF">2011-03-09T01:30:50Z</dcterms:created>
  <dcterms:modified xsi:type="dcterms:W3CDTF">2022-05-31T01:02:10Z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7d1357b2-35e7-4cc6-a627-df0cf29f26b1</vt:lpwstr>
  </property>
  <property fmtid="{D5CDD505-2E9C-101B-9397-08002B2CF9AE}" pid="3" name="_AdHocReviewCycleID">
    <vt:i4>-1785401095</vt:i4>
  </property>
  <property fmtid="{D5CDD505-2E9C-101B-9397-08002B2CF9AE}" pid="4" name="_NewReviewCycle">
    <vt:lpwstr/>
  </property>
  <property fmtid="{D5CDD505-2E9C-101B-9397-08002B2CF9AE}" pid="5" name="_EmailSubject">
    <vt:lpwstr>협력사 포탈 환경설정 가이드 파일 교체 요청</vt:lpwstr>
  </property>
  <property fmtid="{D5CDD505-2E9C-101B-9397-08002B2CF9AE}" pid="6" name="_AuthorEmail">
    <vt:lpwstr>HyoJinHeo@corning.com</vt:lpwstr>
  </property>
  <property fmtid="{D5CDD505-2E9C-101B-9397-08002B2CF9AE}" pid="7" name="_AuthorEmailDisplayName">
    <vt:lpwstr>Heo, HyoJin</vt:lpwstr>
  </property>
  <property fmtid="{D5CDD505-2E9C-101B-9397-08002B2CF9AE}" pid="8" name="_PreviousAdHocReviewCycleID">
    <vt:i4>-874615586</vt:i4>
  </property>
  <property fmtid="{D5CDD505-2E9C-101B-9397-08002B2CF9AE}" pid="9" name="CORNINGClassification">
    <vt:lpwstr>Restricted</vt:lpwstr>
  </property>
  <property fmtid="{D5CDD505-2E9C-101B-9397-08002B2CF9AE}" pid="10" name="CORNINGMarkingOption">
    <vt:lpwstr>Automatic</vt:lpwstr>
  </property>
  <property fmtid="{D5CDD505-2E9C-101B-9397-08002B2CF9AE}" pid="11" name="CorningConfigurationVersion">
    <vt:lpwstr>3.0.11.5.8KO-SL</vt:lpwstr>
  </property>
  <property fmtid="{D5CDD505-2E9C-101B-9397-08002B2CF9AE}" pid="12" name="CCTCode">
    <vt:lpwstr>CR</vt:lpwstr>
  </property>
  <property fmtid="{D5CDD505-2E9C-101B-9397-08002B2CF9AE}" pid="13" name="CorningFullClassification">
    <vt:lpwstr>Corning Restricted - Confidential under NDA</vt:lpwstr>
  </property>
  <property fmtid="{D5CDD505-2E9C-101B-9397-08002B2CF9AE}" pid="14" name="CRCCode">
    <vt:lpwstr>BC-R5</vt:lpwstr>
  </property>
  <property fmtid="{D5CDD505-2E9C-101B-9397-08002B2CF9AE}" pid="15" name="CORNINGLabelExtension">
    <vt:lpwstr>Confidential under NDA</vt:lpwstr>
  </property>
  <property fmtid="{D5CDD505-2E9C-101B-9397-08002B2CF9AE}" pid="16" name="CORNINGDisplayOptionalMarkingLanguage">
    <vt:lpwstr>None</vt:lpwstr>
  </property>
  <property fmtid="{D5CDD505-2E9C-101B-9397-08002B2CF9AE}" pid="17" name="CORNINGRetention">
    <vt:lpwstr>Business Continuity - Review Every 5 Years</vt:lpwstr>
  </property>
  <property fmtid="{5C58129F-E5B8-477A-9B38-B3E54BFA04C8}" pid="2">
    <vt:lpwstr>A8D608C08AE113AED7C3231B8B40CEDBC0291AF111336E2601614F20FA97E4BD</vt:lpwstr>
  </property>
</Properties>
</file>